
<file path=[Content_Types].xml><?xml version="1.0" encoding="utf-8"?>
<Types xmlns="http://schemas.openxmlformats.org/package/2006/content-types">
  <Override PartName="/ppt/slides/slide17.xml" ContentType="application/vnd.openxmlformats-officedocument.presentationml.slide+xml"/>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slides/slide15.xml" ContentType="application/vnd.openxmlformats-officedocument.presentationml.slide+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Layouts/slideLayout12.xml" ContentType="application/vnd.openxmlformats-officedocument.presentationml.slideLayout+xml"/>
  <Override PartName="/ppt/slides/slide19.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72" r:id="rId1"/>
  </p:sldMasterIdLst>
  <p:sldIdLst>
    <p:sldId id="257" r:id="rId2"/>
    <p:sldId id="258" r:id="rId3"/>
    <p:sldId id="260" r:id="rId4"/>
    <p:sldId id="262" r:id="rId5"/>
    <p:sldId id="263" r:id="rId6"/>
    <p:sldId id="264" r:id="rId7"/>
    <p:sldId id="265" r:id="rId8"/>
    <p:sldId id="266" r:id="rId9"/>
    <p:sldId id="267" r:id="rId10"/>
    <p:sldId id="268" r:id="rId11"/>
    <p:sldId id="269" r:id="rId12"/>
    <p:sldId id="270" r:id="rId13"/>
    <p:sldId id="271" r:id="rId14"/>
    <p:sldId id="277" r:id="rId15"/>
    <p:sldId id="272" r:id="rId16"/>
    <p:sldId id="273" r:id="rId17"/>
    <p:sldId id="274" r:id="rId18"/>
    <p:sldId id="275" r:id="rId19"/>
    <p:sldId id="276" r:id="rId20"/>
    <p:sldId id="278" r:id="rId21"/>
    <p:sldId id="279" r:id="rId2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55" autoAdjust="0"/>
    <p:restoredTop sz="94658" autoAdjust="0"/>
  </p:normalViewPr>
  <p:slideViewPr>
    <p:cSldViewPr>
      <p:cViewPr varScale="1">
        <p:scale>
          <a:sx n="80" d="100"/>
          <a:sy n="80" d="100"/>
        </p:scale>
        <p:origin x="-120" y="-488"/>
      </p:cViewPr>
      <p:guideLst>
        <p:guide orient="horz" pos="2160"/>
        <p:guide pos="2880"/>
      </p:guideLst>
    </p:cSldViewPr>
  </p:slideViewPr>
  <p:outlineViewPr>
    <p:cViewPr>
      <p:scale>
        <a:sx n="33" d="100"/>
        <a:sy n="33" d="100"/>
      </p:scale>
      <p:origin x="0" y="558"/>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presProps" Target="presProps.xml"/><Relationship Id="rId25" Type="http://schemas.openxmlformats.org/officeDocument/2006/relationships/viewProps" Target="viewProps.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tableStyles" Target="tableStyles.xml"/><Relationship Id="rId14" Type="http://schemas.openxmlformats.org/officeDocument/2006/relationships/slide" Target="slides/slide13.xml"/><Relationship Id="rId23" Type="http://schemas.openxmlformats.org/officeDocument/2006/relationships/printerSettings" Target="printerSettings/printerSettings1.bin"/><Relationship Id="rId4" Type="http://schemas.openxmlformats.org/officeDocument/2006/relationships/slide" Target="slides/slide3.xml"/><Relationship Id="rId26" Type="http://schemas.openxmlformats.org/officeDocument/2006/relationships/theme" Target="theme/theme1.xml"/><Relationship Id="rId11" Type="http://schemas.openxmlformats.org/officeDocument/2006/relationships/slide" Target="slides/slide10.xml"/><Relationship Id="rId6" Type="http://schemas.openxmlformats.org/officeDocument/2006/relationships/slide" Target="slides/slide5.xml"/><Relationship Id="rId16" Type="http://schemas.openxmlformats.org/officeDocument/2006/relationships/slide" Target="slides/slide15.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AA59EA7C-F781-475D-AF2E-D0BEE5B54CF5}" type="datetimeFigureOut">
              <a:rPr lang="en-US"/>
              <a:pPr>
                <a:defRPr/>
              </a:pPr>
              <a:t>3/9/10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9C132C6-5040-4297-904C-7A18985DC927}"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7F09A22-7A8E-4353-835D-44B50FB80755}" type="datetimeFigureOut">
              <a:rPr lang="en-US"/>
              <a:pPr>
                <a:defRPr/>
              </a:pPr>
              <a:t>3/9/10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92B94F9-D9C0-4358-84A8-3034CCD4291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D654CE0-620B-44F1-9DCB-C777FFECA477}" type="datetimeFigureOut">
              <a:rPr lang="en-US"/>
              <a:pPr>
                <a:defRPr/>
              </a:pPr>
              <a:t>3/9/10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6ABA170-0CFA-48FD-889C-13250507DD30}"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userDrawn="1">
  <p:cSld name="1_Title Slide">
    <p:spTree>
      <p:nvGrpSpPr>
        <p:cNvPr id="1" name=""/>
        <p:cNvGrpSpPr/>
        <p:nvPr/>
      </p:nvGrpSpPr>
      <p:grpSpPr>
        <a:xfrm>
          <a:off x="0" y="0"/>
          <a:ext cx="0" cy="0"/>
          <a:chOff x="0" y="0"/>
          <a:chExt cx="0" cy="0"/>
        </a:xfrm>
      </p:grpSpPr>
      <p:pic>
        <p:nvPicPr>
          <p:cNvPr id="5" name="Picture 3" descr="C:\Documents and Settings\iact\My Documents\My Pictures\Microsoft Clip Organizer\j0439389.jpg"/>
          <p:cNvPicPr>
            <a:picLocks noChangeAspect="1" noChangeArrowheads="1"/>
          </p:cNvPicPr>
          <p:nvPr userDrawn="1"/>
        </p:nvPicPr>
        <p:blipFill>
          <a:blip r:embed="rId2">
            <a:clrChange>
              <a:clrFrom>
                <a:srgbClr val="FFFFFF"/>
              </a:clrFrom>
              <a:clrTo>
                <a:srgbClr val="FFFFFF">
                  <a:alpha val="0"/>
                </a:srgbClr>
              </a:clrTo>
            </a:clrChange>
          </a:blip>
          <a:srcRect/>
          <a:stretch>
            <a:fillRect/>
          </a:stretch>
        </p:blipFill>
        <p:spPr bwMode="auto">
          <a:xfrm>
            <a:off x="6499225" y="2895600"/>
            <a:ext cx="2644775" cy="3962400"/>
          </a:xfrm>
          <a:prstGeom prst="rect">
            <a:avLst/>
          </a:prstGeom>
          <a:noFill/>
          <a:ln w="9525">
            <a:noFill/>
            <a:miter lim="800000"/>
            <a:headEnd/>
            <a:tailEnd/>
          </a:ln>
        </p:spPr>
      </p:pic>
      <p:sp>
        <p:nvSpPr>
          <p:cNvPr id="2" name="Title 1"/>
          <p:cNvSpPr>
            <a:spLocks noGrp="1"/>
          </p:cNvSpPr>
          <p:nvPr>
            <p:ph type="ctrTitle"/>
          </p:nvPr>
        </p:nvSpPr>
        <p:spPr>
          <a:xfrm>
            <a:off x="533400" y="2130425"/>
            <a:ext cx="7772400" cy="1470025"/>
          </a:xfrm>
        </p:spPr>
        <p:txBody>
          <a:bodyPr/>
          <a:lstStyle>
            <a:lvl1pPr>
              <a:defRPr>
                <a:latin typeface="Tahoma" pitchFamily="34" charset="0"/>
                <a:cs typeface="Tahoma" pitchFamily="34" charset="0"/>
              </a:defRPr>
            </a:lvl1pPr>
          </a:lstStyle>
          <a:p>
            <a:r>
              <a:rPr lang="en-US" smtClean="0"/>
              <a:t>Click to edit Master title style</a:t>
            </a:r>
            <a:endParaRPr lang="en-US"/>
          </a:p>
        </p:txBody>
      </p:sp>
      <p:sp>
        <p:nvSpPr>
          <p:cNvPr id="3" name="Subtitle 2"/>
          <p:cNvSpPr>
            <a:spLocks noGrp="1"/>
          </p:cNvSpPr>
          <p:nvPr>
            <p:ph type="subTitle" idx="1"/>
          </p:nvPr>
        </p:nvSpPr>
        <p:spPr>
          <a:xfrm>
            <a:off x="1295400" y="3657600"/>
            <a:ext cx="6248400" cy="609600"/>
          </a:xfrm>
        </p:spPr>
        <p:txBody>
          <a:bodyPr>
            <a:normAutofit/>
          </a:bodyPr>
          <a:lstStyle>
            <a:lvl1pPr marL="0" marR="0" indent="0" algn="ctr" defTabSz="914400" rtl="0" eaLnBrk="1" fontAlgn="auto" latinLnBrk="0" hangingPunct="1">
              <a:lnSpc>
                <a:spcPct val="100000"/>
              </a:lnSpc>
              <a:spcBef>
                <a:spcPct val="20000"/>
              </a:spcBef>
              <a:spcAft>
                <a:spcPts val="0"/>
              </a:spcAft>
              <a:buClrTx/>
              <a:buSzTx/>
              <a:buFontTx/>
              <a:buNone/>
              <a:tabLst/>
              <a:defRPr sz="3200">
                <a:solidFill>
                  <a:schemeClr val="tx1">
                    <a:tint val="75000"/>
                  </a:schemeClr>
                </a:solidFill>
                <a:latin typeface="Tahoma" pitchFamily="34" charset="0"/>
                <a:cs typeface="Tahom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smtClean="0"/>
          </a:p>
        </p:txBody>
      </p:sp>
      <p:sp>
        <p:nvSpPr>
          <p:cNvPr id="15" name="Text Placeholder 14"/>
          <p:cNvSpPr>
            <a:spLocks noGrp="1"/>
          </p:cNvSpPr>
          <p:nvPr>
            <p:ph type="body" sz="quarter" idx="14"/>
          </p:nvPr>
        </p:nvSpPr>
        <p:spPr>
          <a:xfrm>
            <a:off x="1752600" y="4343400"/>
            <a:ext cx="5257800" cy="914400"/>
          </a:xfrm>
        </p:spPr>
        <p:txBody>
          <a:bodyPr>
            <a:normAutofit/>
          </a:bodyPr>
          <a:lstStyle>
            <a:lvl1pPr algn="ctr">
              <a:buFontTx/>
              <a:buNone/>
              <a:defRPr sz="2800"/>
            </a:lvl1pPr>
          </a:lstStyle>
          <a:p>
            <a:pPr lvl="0"/>
            <a:r>
              <a:rPr lang="en-US" dirty="0" smtClean="0"/>
              <a:t>Click to edit Master text styles</a:t>
            </a:r>
          </a:p>
        </p:txBody>
      </p:sp>
      <p:sp>
        <p:nvSpPr>
          <p:cNvPr id="6" name="Date Placeholder 3"/>
          <p:cNvSpPr>
            <a:spLocks noGrp="1"/>
          </p:cNvSpPr>
          <p:nvPr>
            <p:ph type="dt" sz="half" idx="15"/>
          </p:nvPr>
        </p:nvSpPr>
        <p:spPr/>
        <p:txBody>
          <a:bodyPr/>
          <a:lstStyle>
            <a:lvl1pPr>
              <a:defRPr smtClean="0">
                <a:solidFill>
                  <a:schemeClr val="tx1">
                    <a:lumMod val="85000"/>
                    <a:lumOff val="15000"/>
                  </a:schemeClr>
                </a:solidFill>
              </a:defRPr>
            </a:lvl1pPr>
          </a:lstStyle>
          <a:p>
            <a:pPr>
              <a:defRPr/>
            </a:pPr>
            <a:fld id="{90CF3CEE-F0F6-4342-B7D7-B9B45B615C17}" type="datetimeFigureOut">
              <a:rPr lang="en-US"/>
              <a:pPr>
                <a:defRPr/>
              </a:pPr>
              <a:t>3/9/10</a:t>
            </a:fld>
            <a:endParaRPr lang="en-US"/>
          </a:p>
        </p:txBody>
      </p:sp>
      <p:sp>
        <p:nvSpPr>
          <p:cNvPr id="7" name="Footer Placeholder 4"/>
          <p:cNvSpPr>
            <a:spLocks noGrp="1"/>
          </p:cNvSpPr>
          <p:nvPr>
            <p:ph type="ftr" sz="quarter" idx="16"/>
          </p:nvPr>
        </p:nvSpPr>
        <p:spPr/>
        <p:txBody>
          <a:bodyPr/>
          <a:lstStyle>
            <a:lvl1pPr>
              <a:defRPr>
                <a:solidFill>
                  <a:schemeClr val="tx1">
                    <a:lumMod val="85000"/>
                    <a:lumOff val="15000"/>
                  </a:schemeClr>
                </a:solidFill>
              </a:defRPr>
            </a:lvl1pPr>
          </a:lstStyle>
          <a:p>
            <a:pPr>
              <a:defRPr/>
            </a:pPr>
            <a:endParaRPr lang="en-US"/>
          </a:p>
        </p:txBody>
      </p:sp>
      <p:sp>
        <p:nvSpPr>
          <p:cNvPr id="8" name="Slide Number Placeholder 5"/>
          <p:cNvSpPr>
            <a:spLocks noGrp="1"/>
          </p:cNvSpPr>
          <p:nvPr>
            <p:ph type="sldNum" sz="quarter" idx="17"/>
          </p:nvPr>
        </p:nvSpPr>
        <p:spPr/>
        <p:txBody>
          <a:bodyPr/>
          <a:lstStyle>
            <a:lvl1pPr>
              <a:defRPr smtClean="0">
                <a:solidFill>
                  <a:schemeClr val="tx1">
                    <a:lumMod val="85000"/>
                    <a:lumOff val="15000"/>
                  </a:schemeClr>
                </a:solidFill>
              </a:defRPr>
            </a:lvl1pPr>
          </a:lstStyle>
          <a:p>
            <a:pPr>
              <a:defRPr/>
            </a:pPr>
            <a:fld id="{5DBBC828-78B6-4F30-8B75-02C6AF847723}"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2D15E8C-4675-4878-9C0E-0D110A58234E}" type="datetimeFigureOut">
              <a:rPr lang="en-US"/>
              <a:pPr>
                <a:defRPr/>
              </a:pPr>
              <a:t>3/9/10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B8738D7-AC89-4E36-BF82-52BE4D3CF640}"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A3F2B783-306D-42DD-B514-D6BBB50BD37B}" type="datetimeFigureOut">
              <a:rPr lang="en-US"/>
              <a:pPr>
                <a:defRPr/>
              </a:pPr>
              <a:t>3/9/10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11E07D2-0D13-43EB-AE15-F4B8E22D2AA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E6810C90-7457-4AF8-9149-8E4FE3B6619B}" type="datetimeFigureOut">
              <a:rPr lang="en-US"/>
              <a:pPr>
                <a:defRPr/>
              </a:pPr>
              <a:t>3/9/10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BEBF55A-DA2C-4420-A6F5-EC0A6CAE5434}"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A5F7F8B2-26D9-41A7-8423-AA3F4A2AD3B2}" type="datetimeFigureOut">
              <a:rPr lang="en-US"/>
              <a:pPr>
                <a:defRPr/>
              </a:pPr>
              <a:t>3/9/10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DDB65F9-DAFA-4584-96F4-8B9F7D3A96FA}"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521B99AF-3BAB-4652-9C01-77719A34EA5A}" type="datetimeFigureOut">
              <a:rPr lang="en-US"/>
              <a:pPr>
                <a:defRPr/>
              </a:pPr>
              <a:t>3/9/10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47668A5-B550-49F5-998B-51386E892F72}"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B9128D9-3FCB-4AEE-BF62-D50141D053CE}" type="datetimeFigureOut">
              <a:rPr lang="en-US"/>
              <a:pPr>
                <a:defRPr/>
              </a:pPr>
              <a:t>3/9/10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1971E1DC-8CB9-4B6D-9051-69C42A40268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9396429-C651-42F4-8F6B-8E8CF3D5B100}" type="datetimeFigureOut">
              <a:rPr lang="en-US"/>
              <a:pPr>
                <a:defRPr/>
              </a:pPr>
              <a:t>3/9/10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62E243C-7C59-4096-B28C-4A0E5A4DAB8B}"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E668D5D-94D1-45FC-8E49-BFB10B6077FA}" type="datetimeFigureOut">
              <a:rPr lang="en-US"/>
              <a:pPr>
                <a:defRPr/>
              </a:pPr>
              <a:t>3/9/10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D5F541E-BA0D-46F6-BA34-08CF0AF58872}"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theme" Target="../theme/theme1.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rotWithShape="1">
          <a:gsLst>
            <a:gs pos="0">
              <a:srgbClr val="FFEFD1"/>
            </a:gs>
            <a:gs pos="64999">
              <a:srgbClr val="F0EBD5"/>
            </a:gs>
            <a:gs pos="100000">
              <a:srgbClr val="D1C39F"/>
            </a:gs>
          </a:gsLst>
          <a:lin ang="16200000" scaled="1"/>
        </a:gra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01E2C3C5-C2BE-4671-9856-FCE8C6EC1E7B}" type="datetimeFigureOut">
              <a:rPr lang="en-US"/>
              <a:pPr>
                <a:defRPr/>
              </a:pPr>
              <a:t>3/9/10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2503DB8F-ABA9-4889-9F89-64B49729F4B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84" r:id="rId1"/>
    <p:sldLayoutId id="2147483683" r:id="rId2"/>
    <p:sldLayoutId id="2147483682" r:id="rId3"/>
    <p:sldLayoutId id="2147483681" r:id="rId4"/>
    <p:sldLayoutId id="2147483680" r:id="rId5"/>
    <p:sldLayoutId id="2147483679" r:id="rId6"/>
    <p:sldLayoutId id="2147483678" r:id="rId7"/>
    <p:sldLayoutId id="2147483677" r:id="rId8"/>
    <p:sldLayoutId id="2147483676" r:id="rId9"/>
    <p:sldLayoutId id="2147483675" r:id="rId10"/>
    <p:sldLayoutId id="2147483674" r:id="rId11"/>
    <p:sldLayoutId id="2147483685" r:id="rId12"/>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slide" Target="slide14.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4" Type="http://schemas.openxmlformats.org/officeDocument/2006/relationships/slide" Target="slide12.xml"/><Relationship Id="rId5" Type="http://schemas.openxmlformats.org/officeDocument/2006/relationships/slide" Target="slide13.xml"/><Relationship Id="rId7" Type="http://schemas.openxmlformats.org/officeDocument/2006/relationships/slide" Target="slide15.xml"/><Relationship Id="rId1" Type="http://schemas.openxmlformats.org/officeDocument/2006/relationships/slideLayout" Target="../slideLayouts/slideLayout12.xml"/><Relationship Id="rId2" Type="http://schemas.openxmlformats.org/officeDocument/2006/relationships/slide" Target="slide10.xml"/><Relationship Id="rId3" Type="http://schemas.openxmlformats.org/officeDocument/2006/relationships/slide" Target="slide11.xml"/><Relationship Id="rId6" Type="http://schemas.openxmlformats.org/officeDocument/2006/relationships/slide" Target="slide14.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7" name="Title 3"/>
          <p:cNvSpPr>
            <a:spLocks noGrp="1"/>
          </p:cNvSpPr>
          <p:nvPr>
            <p:ph type="ctrTitle"/>
          </p:nvPr>
        </p:nvSpPr>
        <p:spPr/>
        <p:txBody>
          <a:bodyPr/>
          <a:lstStyle/>
          <a:p>
            <a:r>
              <a:rPr lang="en-US" smtClean="0"/>
              <a:t>Teaching for Understanding</a:t>
            </a:r>
          </a:p>
        </p:txBody>
      </p:sp>
      <p:sp>
        <p:nvSpPr>
          <p:cNvPr id="5" name="Subtitle 4"/>
          <p:cNvSpPr>
            <a:spLocks noGrp="1"/>
          </p:cNvSpPr>
          <p:nvPr>
            <p:ph type="subTitle" idx="1"/>
          </p:nvPr>
        </p:nvSpPr>
        <p:spPr/>
        <p:txBody>
          <a:bodyPr rtlCol="0"/>
          <a:lstStyle/>
          <a:p>
            <a:pPr>
              <a:defRPr/>
            </a:pPr>
            <a:r>
              <a:rPr lang="en-US" dirty="0" smtClean="0"/>
              <a:t>Backward Design</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7" name="TextBox 2"/>
          <p:cNvSpPr txBox="1">
            <a:spLocks noChangeArrowheads="1"/>
          </p:cNvSpPr>
          <p:nvPr/>
        </p:nvSpPr>
        <p:spPr bwMode="auto">
          <a:xfrm>
            <a:off x="762000" y="457200"/>
            <a:ext cx="7620000" cy="830263"/>
          </a:xfrm>
          <a:prstGeom prst="rect">
            <a:avLst/>
          </a:prstGeom>
          <a:noFill/>
          <a:ln w="9525">
            <a:noFill/>
            <a:miter lim="800000"/>
            <a:headEnd/>
            <a:tailEnd/>
          </a:ln>
        </p:spPr>
        <p:txBody>
          <a:bodyPr>
            <a:spAutoFit/>
          </a:bodyPr>
          <a:lstStyle/>
          <a:p>
            <a:pPr algn="ctr"/>
            <a:r>
              <a:rPr lang="en-US" sz="4800">
                <a:latin typeface="Calibri" pitchFamily="34" charset="0"/>
              </a:rPr>
              <a:t>Established Goals</a:t>
            </a:r>
          </a:p>
        </p:txBody>
      </p:sp>
      <p:sp>
        <p:nvSpPr>
          <p:cNvPr id="24578" name="TextBox 3"/>
          <p:cNvSpPr txBox="1">
            <a:spLocks noChangeArrowheads="1"/>
          </p:cNvSpPr>
          <p:nvPr/>
        </p:nvSpPr>
        <p:spPr bwMode="auto">
          <a:xfrm>
            <a:off x="685800" y="1371600"/>
            <a:ext cx="6248400" cy="1077913"/>
          </a:xfrm>
          <a:prstGeom prst="rect">
            <a:avLst/>
          </a:prstGeom>
          <a:noFill/>
          <a:ln w="9525">
            <a:noFill/>
            <a:miter lim="800000"/>
            <a:headEnd/>
            <a:tailEnd/>
          </a:ln>
        </p:spPr>
        <p:txBody>
          <a:bodyPr>
            <a:spAutoFit/>
          </a:bodyPr>
          <a:lstStyle/>
          <a:p>
            <a:r>
              <a:rPr lang="en-US" sz="3200">
                <a:latin typeface="Calibri" pitchFamily="34" charset="0"/>
              </a:rPr>
              <a:t>Iowa Core Curriculum</a:t>
            </a:r>
          </a:p>
          <a:p>
            <a:r>
              <a:rPr lang="en-US" sz="3200">
                <a:latin typeface="Calibri" pitchFamily="34" charset="0"/>
              </a:rPr>
              <a:t>National Standards</a:t>
            </a:r>
          </a:p>
        </p:txBody>
      </p:sp>
      <p:sp>
        <p:nvSpPr>
          <p:cNvPr id="6" name="TextBox 5"/>
          <p:cNvSpPr txBox="1">
            <a:spLocks noChangeArrowheads="1"/>
          </p:cNvSpPr>
          <p:nvPr/>
        </p:nvSpPr>
        <p:spPr bwMode="auto">
          <a:xfrm>
            <a:off x="609600" y="2590800"/>
            <a:ext cx="6400800" cy="3786188"/>
          </a:xfrm>
          <a:prstGeom prst="rect">
            <a:avLst/>
          </a:prstGeom>
          <a:noFill/>
          <a:ln w="9525">
            <a:noFill/>
            <a:miter lim="800000"/>
            <a:headEnd/>
            <a:tailEnd/>
          </a:ln>
        </p:spPr>
        <p:txBody>
          <a:bodyPr>
            <a:spAutoFit/>
          </a:bodyPr>
          <a:lstStyle/>
          <a:p>
            <a:r>
              <a:rPr lang="en-US" sz="2000" b="1">
                <a:latin typeface="Calibri" pitchFamily="34" charset="0"/>
              </a:rPr>
              <a:t>Examples</a:t>
            </a:r>
            <a:r>
              <a:rPr lang="en-US" sz="2000">
                <a:latin typeface="Calibri" pitchFamily="34" charset="0"/>
              </a:rPr>
              <a:t>:</a:t>
            </a:r>
          </a:p>
          <a:p>
            <a:pPr>
              <a:buFont typeface="Arial" charset="0"/>
              <a:buChar char="•"/>
            </a:pPr>
            <a:r>
              <a:rPr lang="en-US" sz="2000">
                <a:latin typeface="Calibri" pitchFamily="34" charset="0"/>
              </a:rPr>
              <a:t> Read for a variety of purposes and across content areas.  ICC Reading, Grades 9-12</a:t>
            </a:r>
          </a:p>
          <a:p>
            <a:pPr>
              <a:buFont typeface="Arial" charset="0"/>
              <a:buChar char="•"/>
            </a:pPr>
            <a:r>
              <a:rPr lang="en-US" sz="2000">
                <a:latin typeface="Calibri" pitchFamily="34" charset="0"/>
              </a:rPr>
              <a:t> Understand, analyze, represent, and apply functions.  ICC Math, Grades 9-12</a:t>
            </a:r>
          </a:p>
          <a:p>
            <a:pPr>
              <a:buFont typeface="Arial" charset="0"/>
              <a:buChar char="•"/>
            </a:pPr>
            <a:r>
              <a:rPr lang="en-US" sz="2000">
                <a:latin typeface="Calibri" pitchFamily="34" charset="0"/>
              </a:rPr>
              <a:t> Understand and apply knowledge of the cell.  ICC Science, Grades 9-12</a:t>
            </a:r>
          </a:p>
          <a:p>
            <a:pPr>
              <a:buFont typeface="Arial" charset="0"/>
              <a:buChar char="•"/>
            </a:pPr>
            <a:r>
              <a:rPr lang="en-US" sz="2000">
                <a:latin typeface="Calibri" pitchFamily="34" charset="0"/>
              </a:rPr>
              <a:t> Understand the use of geographic tools to locate and analyze information about people, places, and environments.  Social Studies, Grades 9-12</a:t>
            </a:r>
          </a:p>
          <a:p>
            <a:pPr>
              <a:buFont typeface="Arial" charset="0"/>
              <a:buChar char="•"/>
            </a:pPr>
            <a:r>
              <a:rPr lang="en-US" sz="2000">
                <a:latin typeface="Calibri" pitchFamily="34" charset="0"/>
              </a:rPr>
              <a:t> Understand and apply media, techniques, and processes.  ArtsEdge Standards, Grades 9-12</a:t>
            </a:r>
          </a:p>
        </p:txBody>
      </p:sp>
      <p:sp>
        <p:nvSpPr>
          <p:cNvPr id="5" name="Left Arrow 4">
            <a:hlinkClick r:id="rId2" action="ppaction://hlinksldjump"/>
          </p:cNvPr>
          <p:cNvSpPr/>
          <p:nvPr/>
        </p:nvSpPr>
        <p:spPr>
          <a:xfrm rot="10800000">
            <a:off x="8229600" y="6400800"/>
            <a:ext cx="685800" cy="304800"/>
          </a:xfrm>
          <a:prstGeom prst="leftArrow">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1" name="TextBox 1"/>
          <p:cNvSpPr txBox="1">
            <a:spLocks noChangeArrowheads="1"/>
          </p:cNvSpPr>
          <p:nvPr/>
        </p:nvSpPr>
        <p:spPr bwMode="auto">
          <a:xfrm>
            <a:off x="914400" y="457200"/>
            <a:ext cx="6934200" cy="830263"/>
          </a:xfrm>
          <a:prstGeom prst="rect">
            <a:avLst/>
          </a:prstGeom>
          <a:noFill/>
          <a:ln w="9525">
            <a:noFill/>
            <a:miter lim="800000"/>
            <a:headEnd/>
            <a:tailEnd/>
          </a:ln>
        </p:spPr>
        <p:txBody>
          <a:bodyPr>
            <a:spAutoFit/>
          </a:bodyPr>
          <a:lstStyle/>
          <a:p>
            <a:pPr algn="ctr"/>
            <a:r>
              <a:rPr lang="en-US" sz="4800">
                <a:latin typeface="Calibri" pitchFamily="34" charset="0"/>
              </a:rPr>
              <a:t>Understandings</a:t>
            </a:r>
          </a:p>
        </p:txBody>
      </p:sp>
      <p:sp>
        <p:nvSpPr>
          <p:cNvPr id="25602" name="TextBox 2"/>
          <p:cNvSpPr txBox="1">
            <a:spLocks noChangeArrowheads="1"/>
          </p:cNvSpPr>
          <p:nvPr/>
        </p:nvSpPr>
        <p:spPr bwMode="auto">
          <a:xfrm>
            <a:off x="685800" y="1447800"/>
            <a:ext cx="7162800" cy="1200150"/>
          </a:xfrm>
          <a:prstGeom prst="rect">
            <a:avLst/>
          </a:prstGeom>
          <a:noFill/>
          <a:ln w="9525">
            <a:noFill/>
            <a:miter lim="800000"/>
            <a:headEnd/>
            <a:tailEnd/>
          </a:ln>
        </p:spPr>
        <p:txBody>
          <a:bodyPr>
            <a:spAutoFit/>
          </a:bodyPr>
          <a:lstStyle/>
          <a:p>
            <a:r>
              <a:rPr lang="en-US" sz="2400">
                <a:latin typeface="Calibri" pitchFamily="34" charset="0"/>
              </a:rPr>
              <a:t>Statements explaining big ideas that students will come to understand as a result of their study, instructional experiences, and assessments in a particular unit.</a:t>
            </a:r>
          </a:p>
        </p:txBody>
      </p:sp>
      <p:sp>
        <p:nvSpPr>
          <p:cNvPr id="5" name="TextBox 4"/>
          <p:cNvSpPr txBox="1">
            <a:spLocks noChangeArrowheads="1"/>
          </p:cNvSpPr>
          <p:nvPr/>
        </p:nvSpPr>
        <p:spPr bwMode="auto">
          <a:xfrm>
            <a:off x="381000" y="2743200"/>
            <a:ext cx="6858000" cy="3970338"/>
          </a:xfrm>
          <a:prstGeom prst="rect">
            <a:avLst/>
          </a:prstGeom>
          <a:noFill/>
          <a:ln w="9525">
            <a:noFill/>
            <a:miter lim="800000"/>
            <a:headEnd/>
            <a:tailEnd/>
          </a:ln>
        </p:spPr>
        <p:txBody>
          <a:bodyPr>
            <a:spAutoFit/>
          </a:bodyPr>
          <a:lstStyle/>
          <a:p>
            <a:r>
              <a:rPr lang="en-US">
                <a:latin typeface="Calibri" pitchFamily="34" charset="0"/>
              </a:rPr>
              <a:t>Examples:</a:t>
            </a:r>
          </a:p>
          <a:p>
            <a:pPr>
              <a:buFont typeface="Arial" charset="0"/>
              <a:buChar char="•"/>
            </a:pPr>
            <a:r>
              <a:rPr lang="en-US">
                <a:latin typeface="Calibri" pitchFamily="34" charset="0"/>
              </a:rPr>
              <a:t> Students will come to understand that many pioneers had naïve ideas about the opportunities and difficulties of moving West.  (Social Studies)</a:t>
            </a:r>
          </a:p>
          <a:p>
            <a:pPr>
              <a:buFont typeface="Arial" charset="0"/>
              <a:buChar char="•"/>
            </a:pPr>
            <a:r>
              <a:rPr lang="en-US">
                <a:latin typeface="Calibri" pitchFamily="34" charset="0"/>
              </a:rPr>
              <a:t> Students will come to understand that an effective story engages the reader by setting up tensions – through questions, mysteries, dilemmas, uncertainties – about what will happen next.  (Writing)</a:t>
            </a:r>
          </a:p>
          <a:p>
            <a:pPr>
              <a:buFont typeface="Arial" charset="0"/>
              <a:buChar char="•"/>
            </a:pPr>
            <a:r>
              <a:rPr lang="en-US">
                <a:latin typeface="Calibri" pitchFamily="34" charset="0"/>
              </a:rPr>
              <a:t> Students will come to understand that in a free market economy, price is a function of demand versus supply.  (Economics)</a:t>
            </a:r>
          </a:p>
          <a:p>
            <a:pPr>
              <a:buFont typeface="Arial" charset="0"/>
              <a:buChar char="•"/>
            </a:pPr>
            <a:r>
              <a:rPr lang="en-US">
                <a:latin typeface="Calibri" pitchFamily="34" charset="0"/>
              </a:rPr>
              <a:t> Communication involves the negotiation of meaning between people.  (Speech/Language Arts) </a:t>
            </a:r>
          </a:p>
          <a:p>
            <a:pPr>
              <a:buFont typeface="Arial" charset="0"/>
              <a:buChar char="•"/>
            </a:pPr>
            <a:r>
              <a:rPr lang="en-US">
                <a:latin typeface="Calibri" pitchFamily="34" charset="0"/>
              </a:rPr>
              <a:t> Students will come to understand that an organism’s characteristics are determined by a combination of genetic inheritance and environmental influence that is unique to each individual.</a:t>
            </a:r>
          </a:p>
        </p:txBody>
      </p:sp>
      <p:sp>
        <p:nvSpPr>
          <p:cNvPr id="7" name="Left Arrow 6">
            <a:hlinkClick r:id="rId2" action="ppaction://hlinksldjump"/>
          </p:cNvPr>
          <p:cNvSpPr/>
          <p:nvPr/>
        </p:nvSpPr>
        <p:spPr>
          <a:xfrm rot="10800000">
            <a:off x="8153400" y="6400800"/>
            <a:ext cx="685800" cy="304800"/>
          </a:xfrm>
          <a:prstGeom prst="leftArrow">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5" name="TextBox 1"/>
          <p:cNvSpPr txBox="1">
            <a:spLocks noChangeArrowheads="1"/>
          </p:cNvSpPr>
          <p:nvPr/>
        </p:nvSpPr>
        <p:spPr bwMode="auto">
          <a:xfrm>
            <a:off x="685800" y="304800"/>
            <a:ext cx="7315200" cy="769938"/>
          </a:xfrm>
          <a:prstGeom prst="rect">
            <a:avLst/>
          </a:prstGeom>
          <a:noFill/>
          <a:ln w="9525">
            <a:noFill/>
            <a:miter lim="800000"/>
            <a:headEnd/>
            <a:tailEnd/>
          </a:ln>
        </p:spPr>
        <p:txBody>
          <a:bodyPr>
            <a:spAutoFit/>
          </a:bodyPr>
          <a:lstStyle/>
          <a:p>
            <a:pPr algn="ctr"/>
            <a:r>
              <a:rPr lang="en-US" sz="4400">
                <a:latin typeface="Calibri" pitchFamily="34" charset="0"/>
              </a:rPr>
              <a:t>Essential Questions</a:t>
            </a:r>
          </a:p>
        </p:txBody>
      </p:sp>
      <p:sp>
        <p:nvSpPr>
          <p:cNvPr id="26626" name="TextBox 2"/>
          <p:cNvSpPr txBox="1">
            <a:spLocks noChangeArrowheads="1"/>
          </p:cNvSpPr>
          <p:nvPr/>
        </p:nvSpPr>
        <p:spPr bwMode="auto">
          <a:xfrm>
            <a:off x="762000" y="1524000"/>
            <a:ext cx="7239000" cy="1077913"/>
          </a:xfrm>
          <a:prstGeom prst="rect">
            <a:avLst/>
          </a:prstGeom>
          <a:noFill/>
          <a:ln w="9525">
            <a:noFill/>
            <a:miter lim="800000"/>
            <a:headEnd/>
            <a:tailEnd/>
          </a:ln>
        </p:spPr>
        <p:txBody>
          <a:bodyPr>
            <a:spAutoFit/>
          </a:bodyPr>
          <a:lstStyle/>
          <a:p>
            <a:r>
              <a:rPr lang="en-US" sz="3200" dirty="0">
                <a:latin typeface="Calibri" pitchFamily="34" charset="0"/>
              </a:rPr>
              <a:t>Understandings </a:t>
            </a:r>
            <a:r>
              <a:rPr lang="en-US" sz="3200" dirty="0" smtClean="0">
                <a:latin typeface="Calibri" pitchFamily="34" charset="0"/>
              </a:rPr>
              <a:t>turned </a:t>
            </a:r>
            <a:r>
              <a:rPr lang="en-US" sz="3200" dirty="0">
                <a:latin typeface="Calibri" pitchFamily="34" charset="0"/>
              </a:rPr>
              <a:t>into questions.</a:t>
            </a:r>
          </a:p>
          <a:p>
            <a:r>
              <a:rPr lang="en-US" sz="3200" dirty="0">
                <a:latin typeface="Calibri" pitchFamily="34" charset="0"/>
              </a:rPr>
              <a:t>Relevant and engaging to students.</a:t>
            </a:r>
          </a:p>
        </p:txBody>
      </p:sp>
      <p:sp>
        <p:nvSpPr>
          <p:cNvPr id="4" name="TextBox 3"/>
          <p:cNvSpPr txBox="1">
            <a:spLocks noChangeArrowheads="1"/>
          </p:cNvSpPr>
          <p:nvPr/>
        </p:nvSpPr>
        <p:spPr bwMode="auto">
          <a:xfrm>
            <a:off x="381000" y="2819400"/>
            <a:ext cx="6858000" cy="2862263"/>
          </a:xfrm>
          <a:prstGeom prst="rect">
            <a:avLst/>
          </a:prstGeom>
          <a:noFill/>
          <a:ln w="9525">
            <a:noFill/>
            <a:miter lim="800000"/>
            <a:headEnd/>
            <a:tailEnd/>
          </a:ln>
        </p:spPr>
        <p:txBody>
          <a:bodyPr>
            <a:spAutoFit/>
          </a:bodyPr>
          <a:lstStyle/>
          <a:p>
            <a:r>
              <a:rPr lang="en-US" sz="2000">
                <a:latin typeface="Calibri" pitchFamily="34" charset="0"/>
              </a:rPr>
              <a:t>Examples:</a:t>
            </a:r>
          </a:p>
          <a:p>
            <a:endParaRPr lang="en-US" sz="2000">
              <a:latin typeface="Calibri" pitchFamily="34" charset="0"/>
            </a:endParaRPr>
          </a:p>
          <a:p>
            <a:pPr>
              <a:buFont typeface="Arial" charset="0"/>
              <a:buChar char="•"/>
            </a:pPr>
            <a:r>
              <a:rPr lang="en-US" sz="2000">
                <a:latin typeface="Calibri" pitchFamily="34" charset="0"/>
              </a:rPr>
              <a:t> Why did some pioneers survive and prosper while others did not? </a:t>
            </a:r>
          </a:p>
          <a:p>
            <a:pPr>
              <a:buFont typeface="Arial" charset="0"/>
              <a:buChar char="•"/>
            </a:pPr>
            <a:r>
              <a:rPr lang="en-US" sz="2000">
                <a:latin typeface="Calibri" pitchFamily="34" charset="0"/>
              </a:rPr>
              <a:t> What makes a story effective?</a:t>
            </a:r>
          </a:p>
          <a:p>
            <a:pPr>
              <a:buFont typeface="Arial" charset="0"/>
              <a:buChar char="•"/>
            </a:pPr>
            <a:r>
              <a:rPr lang="en-US" sz="2000">
                <a:latin typeface="Calibri" pitchFamily="34" charset="0"/>
              </a:rPr>
              <a:t> How does a manufacturer set the price of their products?</a:t>
            </a:r>
          </a:p>
          <a:p>
            <a:pPr>
              <a:buFont typeface="Arial" charset="0"/>
              <a:buChar char="•"/>
            </a:pPr>
            <a:r>
              <a:rPr lang="en-US" sz="2000">
                <a:latin typeface="Calibri" pitchFamily="34" charset="0"/>
              </a:rPr>
              <a:t> What makes communication effective versus excessive?</a:t>
            </a:r>
          </a:p>
          <a:p>
            <a:pPr>
              <a:buFont typeface="Arial" charset="0"/>
              <a:buChar char="•"/>
            </a:pPr>
            <a:r>
              <a:rPr lang="en-US" sz="2000">
                <a:latin typeface="Calibri" pitchFamily="34" charset="0"/>
              </a:rPr>
              <a:t> Which is more influential in determining personality:  nature or nuture?</a:t>
            </a:r>
          </a:p>
        </p:txBody>
      </p:sp>
      <p:sp>
        <p:nvSpPr>
          <p:cNvPr id="5" name="Left Arrow 4">
            <a:hlinkClick r:id="rId2" action="ppaction://hlinksldjump"/>
          </p:cNvPr>
          <p:cNvSpPr/>
          <p:nvPr/>
        </p:nvSpPr>
        <p:spPr>
          <a:xfrm rot="10800000">
            <a:off x="8229600" y="6400800"/>
            <a:ext cx="685800" cy="304800"/>
          </a:xfrm>
          <a:prstGeom prst="leftArrow">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49" name="TextBox 1"/>
          <p:cNvSpPr txBox="1">
            <a:spLocks noChangeArrowheads="1"/>
          </p:cNvSpPr>
          <p:nvPr/>
        </p:nvSpPr>
        <p:spPr bwMode="auto">
          <a:xfrm>
            <a:off x="762000" y="457200"/>
            <a:ext cx="7391400" cy="830263"/>
          </a:xfrm>
          <a:prstGeom prst="rect">
            <a:avLst/>
          </a:prstGeom>
          <a:noFill/>
          <a:ln w="9525">
            <a:noFill/>
            <a:miter lim="800000"/>
            <a:headEnd/>
            <a:tailEnd/>
          </a:ln>
        </p:spPr>
        <p:txBody>
          <a:bodyPr>
            <a:spAutoFit/>
          </a:bodyPr>
          <a:lstStyle/>
          <a:p>
            <a:pPr algn="ctr"/>
            <a:r>
              <a:rPr lang="en-US" sz="4800">
                <a:latin typeface="Calibri" pitchFamily="34" charset="0"/>
              </a:rPr>
              <a:t>Knowledge</a:t>
            </a:r>
          </a:p>
        </p:txBody>
      </p:sp>
      <p:sp>
        <p:nvSpPr>
          <p:cNvPr id="27650" name="TextBox 2"/>
          <p:cNvSpPr txBox="1">
            <a:spLocks noChangeArrowheads="1"/>
          </p:cNvSpPr>
          <p:nvPr/>
        </p:nvSpPr>
        <p:spPr bwMode="auto">
          <a:xfrm>
            <a:off x="457200" y="1295400"/>
            <a:ext cx="8305800" cy="1200150"/>
          </a:xfrm>
          <a:prstGeom prst="rect">
            <a:avLst/>
          </a:prstGeom>
          <a:noFill/>
          <a:ln w="9525">
            <a:noFill/>
            <a:miter lim="800000"/>
            <a:headEnd/>
            <a:tailEnd/>
          </a:ln>
        </p:spPr>
        <p:txBody>
          <a:bodyPr>
            <a:spAutoFit/>
          </a:bodyPr>
          <a:lstStyle/>
          <a:p>
            <a:r>
              <a:rPr lang="en-US" sz="2400">
                <a:latin typeface="Calibri" pitchFamily="34" charset="0"/>
              </a:rPr>
              <a:t>Content – what students will be expected to know as a result of studying, participating in learning experiences, and completing assessments during the course of the unit.</a:t>
            </a:r>
          </a:p>
        </p:txBody>
      </p:sp>
      <p:sp>
        <p:nvSpPr>
          <p:cNvPr id="4" name="TextBox 3"/>
          <p:cNvSpPr txBox="1">
            <a:spLocks noChangeArrowheads="1"/>
          </p:cNvSpPr>
          <p:nvPr/>
        </p:nvSpPr>
        <p:spPr bwMode="auto">
          <a:xfrm>
            <a:off x="533400" y="2955925"/>
            <a:ext cx="6553200" cy="3140075"/>
          </a:xfrm>
          <a:prstGeom prst="rect">
            <a:avLst/>
          </a:prstGeom>
          <a:noFill/>
          <a:ln w="9525">
            <a:noFill/>
            <a:miter lim="800000"/>
            <a:headEnd/>
            <a:tailEnd/>
          </a:ln>
        </p:spPr>
        <p:txBody>
          <a:bodyPr>
            <a:spAutoFit/>
          </a:bodyPr>
          <a:lstStyle/>
          <a:p>
            <a:r>
              <a:rPr lang="en-US">
                <a:latin typeface="Calibri" pitchFamily="34" charset="0"/>
              </a:rPr>
              <a:t>Examples:</a:t>
            </a:r>
          </a:p>
          <a:p>
            <a:endParaRPr lang="en-US">
              <a:latin typeface="Calibri" pitchFamily="34" charset="0"/>
            </a:endParaRPr>
          </a:p>
          <a:p>
            <a:pPr>
              <a:buFont typeface="Arial" charset="0"/>
              <a:buChar char="•"/>
            </a:pPr>
            <a:r>
              <a:rPr lang="en-US">
                <a:latin typeface="Calibri" pitchFamily="34" charset="0"/>
              </a:rPr>
              <a:t> Hardships faced by early settlers; resources available to early pioneers</a:t>
            </a:r>
          </a:p>
          <a:p>
            <a:pPr>
              <a:buFont typeface="Arial" charset="0"/>
              <a:buChar char="•"/>
            </a:pPr>
            <a:r>
              <a:rPr lang="en-US">
                <a:latin typeface="Calibri" pitchFamily="34" charset="0"/>
              </a:rPr>
              <a:t> Characteristics of effective stories; what elements of a story make it personally appealing</a:t>
            </a:r>
          </a:p>
          <a:p>
            <a:pPr>
              <a:buFont typeface="Arial" charset="0"/>
              <a:buChar char="•"/>
            </a:pPr>
            <a:r>
              <a:rPr lang="en-US">
                <a:latin typeface="Calibri" pitchFamily="34" charset="0"/>
              </a:rPr>
              <a:t> Relationship between supply and demand; factors affecting supply and demand</a:t>
            </a:r>
          </a:p>
          <a:p>
            <a:pPr>
              <a:buFont typeface="Arial" charset="0"/>
              <a:buChar char="•"/>
            </a:pPr>
            <a:r>
              <a:rPr lang="en-US">
                <a:latin typeface="Calibri" pitchFamily="34" charset="0"/>
              </a:rPr>
              <a:t> Characteristics of effective oral, written, and visual communication</a:t>
            </a:r>
          </a:p>
          <a:p>
            <a:pPr>
              <a:buFont typeface="Arial" charset="0"/>
              <a:buChar char="•"/>
            </a:pPr>
            <a:r>
              <a:rPr lang="en-US">
                <a:latin typeface="Calibri" pitchFamily="34" charset="0"/>
              </a:rPr>
              <a:t> Mechanism of genetic inheritance, including how inherited traits are expressed</a:t>
            </a:r>
          </a:p>
        </p:txBody>
      </p:sp>
      <p:sp>
        <p:nvSpPr>
          <p:cNvPr id="5" name="Left Arrow 4">
            <a:hlinkClick r:id="rId2" action="ppaction://hlinksldjump"/>
          </p:cNvPr>
          <p:cNvSpPr/>
          <p:nvPr/>
        </p:nvSpPr>
        <p:spPr>
          <a:xfrm rot="10800000">
            <a:off x="8153400" y="6400800"/>
            <a:ext cx="685800" cy="304800"/>
          </a:xfrm>
          <a:prstGeom prst="leftArrow">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3" name="TextBox 1"/>
          <p:cNvSpPr txBox="1">
            <a:spLocks noChangeArrowheads="1"/>
          </p:cNvSpPr>
          <p:nvPr/>
        </p:nvSpPr>
        <p:spPr bwMode="auto">
          <a:xfrm>
            <a:off x="762000" y="457200"/>
            <a:ext cx="7391400" cy="830263"/>
          </a:xfrm>
          <a:prstGeom prst="rect">
            <a:avLst/>
          </a:prstGeom>
          <a:noFill/>
          <a:ln w="9525">
            <a:noFill/>
            <a:miter lim="800000"/>
            <a:headEnd/>
            <a:tailEnd/>
          </a:ln>
        </p:spPr>
        <p:txBody>
          <a:bodyPr>
            <a:spAutoFit/>
          </a:bodyPr>
          <a:lstStyle/>
          <a:p>
            <a:pPr algn="ctr"/>
            <a:r>
              <a:rPr lang="en-US" sz="4800">
                <a:latin typeface="Calibri" pitchFamily="34" charset="0"/>
              </a:rPr>
              <a:t>Skills</a:t>
            </a:r>
          </a:p>
        </p:txBody>
      </p:sp>
      <p:sp>
        <p:nvSpPr>
          <p:cNvPr id="28674" name="TextBox 2"/>
          <p:cNvSpPr txBox="1">
            <a:spLocks noChangeArrowheads="1"/>
          </p:cNvSpPr>
          <p:nvPr/>
        </p:nvSpPr>
        <p:spPr bwMode="auto">
          <a:xfrm>
            <a:off x="457200" y="1295400"/>
            <a:ext cx="8305800" cy="646113"/>
          </a:xfrm>
          <a:prstGeom prst="rect">
            <a:avLst/>
          </a:prstGeom>
          <a:noFill/>
          <a:ln w="9525">
            <a:noFill/>
            <a:miter lim="800000"/>
            <a:headEnd/>
            <a:tailEnd/>
          </a:ln>
        </p:spPr>
        <p:txBody>
          <a:bodyPr>
            <a:spAutoFit/>
          </a:bodyPr>
          <a:lstStyle/>
          <a:p>
            <a:r>
              <a:rPr lang="en-US">
                <a:latin typeface="Calibri" pitchFamily="34" charset="0"/>
              </a:rPr>
              <a:t>This is what students will be expected to do as a result of studying, participating in learning experiences, and completing assessments during the course of the unit.</a:t>
            </a:r>
          </a:p>
        </p:txBody>
      </p:sp>
      <p:sp>
        <p:nvSpPr>
          <p:cNvPr id="5" name="TextBox 4"/>
          <p:cNvSpPr txBox="1">
            <a:spLocks noChangeArrowheads="1"/>
          </p:cNvSpPr>
          <p:nvPr/>
        </p:nvSpPr>
        <p:spPr bwMode="auto">
          <a:xfrm>
            <a:off x="381000" y="2498725"/>
            <a:ext cx="6858000" cy="3140075"/>
          </a:xfrm>
          <a:prstGeom prst="rect">
            <a:avLst/>
          </a:prstGeom>
          <a:noFill/>
          <a:ln w="9525">
            <a:noFill/>
            <a:miter lim="800000"/>
            <a:headEnd/>
            <a:tailEnd/>
          </a:ln>
        </p:spPr>
        <p:txBody>
          <a:bodyPr>
            <a:spAutoFit/>
          </a:bodyPr>
          <a:lstStyle/>
          <a:p>
            <a:r>
              <a:rPr lang="en-US" sz="2000">
                <a:latin typeface="Calibri" pitchFamily="34" charset="0"/>
              </a:rPr>
              <a:t>Examples:</a:t>
            </a:r>
          </a:p>
          <a:p>
            <a:endParaRPr lang="en-US" sz="2000">
              <a:latin typeface="Calibri" pitchFamily="34" charset="0"/>
            </a:endParaRPr>
          </a:p>
          <a:p>
            <a:pPr>
              <a:buFont typeface="Arial" charset="0"/>
              <a:buChar char="•"/>
            </a:pPr>
            <a:r>
              <a:rPr lang="en-US" sz="2000">
                <a:latin typeface="Calibri" pitchFamily="34" charset="0"/>
              </a:rPr>
              <a:t> Explain how available resources would have attributed to the success or failure of pioneers</a:t>
            </a:r>
          </a:p>
          <a:p>
            <a:pPr>
              <a:buFont typeface="Arial" charset="0"/>
              <a:buChar char="•"/>
            </a:pPr>
            <a:r>
              <a:rPr lang="en-US" sz="2000">
                <a:latin typeface="Calibri" pitchFamily="34" charset="0"/>
              </a:rPr>
              <a:t> Predict price trends based on various ratios of supply and demand</a:t>
            </a:r>
          </a:p>
          <a:p>
            <a:pPr>
              <a:buFont typeface="Arial" charset="0"/>
              <a:buChar char="•"/>
            </a:pPr>
            <a:r>
              <a:rPr lang="en-US" sz="2000">
                <a:latin typeface="Calibri" pitchFamily="34" charset="0"/>
              </a:rPr>
              <a:t> Compose an effective written work to convey an argument</a:t>
            </a:r>
          </a:p>
          <a:p>
            <a:pPr>
              <a:buFont typeface="Arial" charset="0"/>
              <a:buChar char="•"/>
            </a:pPr>
            <a:r>
              <a:rPr lang="en-US" sz="2000">
                <a:latin typeface="Calibri" pitchFamily="34" charset="0"/>
              </a:rPr>
              <a:t> Differentiate between genetic and environmental influence on an organism’s characteristics</a:t>
            </a:r>
          </a:p>
          <a:p>
            <a:endParaRPr lang="en-US">
              <a:latin typeface="Calibri" pitchFamily="34" charset="0"/>
            </a:endParaRPr>
          </a:p>
        </p:txBody>
      </p:sp>
      <p:sp>
        <p:nvSpPr>
          <p:cNvPr id="6" name="Left Arrow 5">
            <a:hlinkClick r:id="rId2" action="ppaction://hlinksldjump"/>
          </p:cNvPr>
          <p:cNvSpPr/>
          <p:nvPr/>
        </p:nvSpPr>
        <p:spPr>
          <a:xfrm rot="10800000">
            <a:off x="8153400" y="6400800"/>
            <a:ext cx="685800" cy="304800"/>
          </a:xfrm>
          <a:prstGeom prst="leftArrow">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7" name="TextBox 1"/>
          <p:cNvSpPr txBox="1">
            <a:spLocks noChangeArrowheads="1"/>
          </p:cNvSpPr>
          <p:nvPr/>
        </p:nvSpPr>
        <p:spPr bwMode="auto">
          <a:xfrm>
            <a:off x="533400" y="381000"/>
            <a:ext cx="8077200" cy="769938"/>
          </a:xfrm>
          <a:prstGeom prst="rect">
            <a:avLst/>
          </a:prstGeom>
          <a:noFill/>
          <a:ln w="9525">
            <a:noFill/>
            <a:miter lim="800000"/>
            <a:headEnd/>
            <a:tailEnd/>
          </a:ln>
        </p:spPr>
        <p:txBody>
          <a:bodyPr>
            <a:spAutoFit/>
          </a:bodyPr>
          <a:lstStyle/>
          <a:p>
            <a:pPr algn="ctr"/>
            <a:r>
              <a:rPr lang="en-US" sz="4400">
                <a:latin typeface="Calibri" pitchFamily="34" charset="0"/>
              </a:rPr>
              <a:t>Determine Acceptable Evidence</a:t>
            </a:r>
          </a:p>
        </p:txBody>
      </p:sp>
      <p:sp>
        <p:nvSpPr>
          <p:cNvPr id="3" name="TextBox 2"/>
          <p:cNvSpPr txBox="1">
            <a:spLocks noChangeArrowheads="1"/>
          </p:cNvSpPr>
          <p:nvPr/>
        </p:nvSpPr>
        <p:spPr bwMode="auto">
          <a:xfrm>
            <a:off x="838200" y="1676400"/>
            <a:ext cx="5791200" cy="3970338"/>
          </a:xfrm>
          <a:prstGeom prst="rect">
            <a:avLst/>
          </a:prstGeom>
          <a:noFill/>
          <a:ln w="9525">
            <a:noFill/>
            <a:miter lim="800000"/>
            <a:headEnd/>
            <a:tailEnd/>
          </a:ln>
        </p:spPr>
        <p:txBody>
          <a:bodyPr>
            <a:spAutoFit/>
          </a:bodyPr>
          <a:lstStyle/>
          <a:p>
            <a:pPr>
              <a:buFont typeface="Arial" charset="0"/>
              <a:buChar char="•"/>
            </a:pPr>
            <a:r>
              <a:rPr lang="en-US" sz="2800">
                <a:latin typeface="Calibri" pitchFamily="34" charset="0"/>
              </a:rPr>
              <a:t>  How will we know if students have achieved the desired results?</a:t>
            </a:r>
          </a:p>
          <a:p>
            <a:pPr>
              <a:buFont typeface="Arial" charset="0"/>
              <a:buChar char="•"/>
            </a:pPr>
            <a:r>
              <a:rPr lang="en-US" sz="2800">
                <a:latin typeface="Calibri" pitchFamily="34" charset="0"/>
              </a:rPr>
              <a:t>  What will we accept as evidence of student understanding and proficiency?</a:t>
            </a:r>
          </a:p>
          <a:p>
            <a:pPr>
              <a:buFont typeface="Arial" charset="0"/>
              <a:buChar char="•"/>
            </a:pPr>
            <a:r>
              <a:rPr lang="en-US" sz="2800">
                <a:latin typeface="Calibri" pitchFamily="34" charset="0"/>
              </a:rPr>
              <a:t>  We have to “think like an assessor” and consider up front how we will determine if students have attained the desired understandings?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1" name="TextBox 1"/>
          <p:cNvSpPr txBox="1">
            <a:spLocks noChangeArrowheads="1"/>
          </p:cNvSpPr>
          <p:nvPr/>
        </p:nvSpPr>
        <p:spPr bwMode="auto">
          <a:xfrm>
            <a:off x="762000" y="304800"/>
            <a:ext cx="7848600" cy="769938"/>
          </a:xfrm>
          <a:prstGeom prst="rect">
            <a:avLst/>
          </a:prstGeom>
          <a:noFill/>
          <a:ln w="9525">
            <a:noFill/>
            <a:miter lim="800000"/>
            <a:headEnd/>
            <a:tailEnd/>
          </a:ln>
        </p:spPr>
        <p:txBody>
          <a:bodyPr>
            <a:spAutoFit/>
          </a:bodyPr>
          <a:lstStyle/>
          <a:p>
            <a:pPr algn="ctr"/>
            <a:r>
              <a:rPr lang="en-US" sz="4400">
                <a:latin typeface="Calibri" pitchFamily="34" charset="0"/>
              </a:rPr>
              <a:t>What is “acceptable evidence”?</a:t>
            </a:r>
          </a:p>
        </p:txBody>
      </p:sp>
      <p:sp>
        <p:nvSpPr>
          <p:cNvPr id="3" name="TextBox 2"/>
          <p:cNvSpPr txBox="1">
            <a:spLocks noChangeArrowheads="1"/>
          </p:cNvSpPr>
          <p:nvPr/>
        </p:nvSpPr>
        <p:spPr bwMode="auto">
          <a:xfrm>
            <a:off x="762000" y="1524000"/>
            <a:ext cx="6172200" cy="4832350"/>
          </a:xfrm>
          <a:prstGeom prst="rect">
            <a:avLst/>
          </a:prstGeom>
          <a:noFill/>
          <a:ln w="9525">
            <a:noFill/>
            <a:miter lim="800000"/>
            <a:headEnd/>
            <a:tailEnd/>
          </a:ln>
        </p:spPr>
        <p:txBody>
          <a:bodyPr>
            <a:spAutoFit/>
          </a:bodyPr>
          <a:lstStyle/>
          <a:p>
            <a:r>
              <a:rPr lang="en-US" sz="2800">
                <a:latin typeface="Calibri" pitchFamily="34" charset="0"/>
              </a:rPr>
              <a:t>Not just the test at the end…</a:t>
            </a:r>
          </a:p>
          <a:p>
            <a:endParaRPr lang="en-US" sz="2800">
              <a:latin typeface="Calibri" pitchFamily="34" charset="0"/>
            </a:endParaRPr>
          </a:p>
          <a:p>
            <a:pPr>
              <a:buFont typeface="Arial" charset="0"/>
              <a:buChar char="•"/>
            </a:pPr>
            <a:r>
              <a:rPr lang="en-US" sz="2800">
                <a:latin typeface="Calibri" pitchFamily="34" charset="0"/>
              </a:rPr>
              <a:t>  Formal and informal</a:t>
            </a:r>
          </a:p>
          <a:p>
            <a:pPr>
              <a:buFont typeface="Arial" charset="0"/>
              <a:buChar char="•"/>
            </a:pPr>
            <a:r>
              <a:rPr lang="en-US" sz="2800">
                <a:latin typeface="Calibri" pitchFamily="34" charset="0"/>
              </a:rPr>
              <a:t>  On-going throughout the unit</a:t>
            </a:r>
          </a:p>
          <a:p>
            <a:pPr>
              <a:buFont typeface="Arial" charset="0"/>
              <a:buChar char="•"/>
            </a:pPr>
            <a:r>
              <a:rPr lang="en-US" sz="2800">
                <a:latin typeface="Calibri" pitchFamily="34" charset="0"/>
              </a:rPr>
              <a:t>  Student self-assessment</a:t>
            </a:r>
          </a:p>
          <a:p>
            <a:pPr>
              <a:buFont typeface="Arial" charset="0"/>
              <a:buChar char="•"/>
            </a:pPr>
            <a:r>
              <a:rPr lang="en-US" sz="2800">
                <a:latin typeface="Calibri" pitchFamily="34" charset="0"/>
              </a:rPr>
              <a:t>  Dialogues &amp; conversations with kids</a:t>
            </a:r>
          </a:p>
          <a:p>
            <a:pPr>
              <a:buFont typeface="Arial" charset="0"/>
              <a:buChar char="•"/>
            </a:pPr>
            <a:r>
              <a:rPr lang="en-US" sz="2800">
                <a:latin typeface="Calibri" pitchFamily="34" charset="0"/>
              </a:rPr>
              <a:t>  Observations</a:t>
            </a:r>
          </a:p>
          <a:p>
            <a:pPr>
              <a:buFont typeface="Arial" charset="0"/>
              <a:buChar char="•"/>
            </a:pPr>
            <a:r>
              <a:rPr lang="en-US" sz="2800">
                <a:latin typeface="Calibri" pitchFamily="34" charset="0"/>
              </a:rPr>
              <a:t>  Projects</a:t>
            </a:r>
          </a:p>
          <a:p>
            <a:pPr>
              <a:buFont typeface="Arial" charset="0"/>
              <a:buChar char="•"/>
            </a:pPr>
            <a:r>
              <a:rPr lang="en-US" sz="2800">
                <a:latin typeface="Calibri" pitchFamily="34" charset="0"/>
              </a:rPr>
              <a:t>  Performance tasks</a:t>
            </a:r>
          </a:p>
          <a:p>
            <a:pPr>
              <a:buFont typeface="Arial" charset="0"/>
              <a:buChar char="•"/>
            </a:pPr>
            <a:r>
              <a:rPr lang="en-US" sz="2800">
                <a:latin typeface="Calibri" pitchFamily="34" charset="0"/>
              </a:rPr>
              <a:t>  Student journals and writing</a:t>
            </a:r>
          </a:p>
          <a:p>
            <a:pPr>
              <a:buFont typeface="Arial" charset="0"/>
              <a:buChar char="•"/>
            </a:pPr>
            <a:r>
              <a:rPr lang="en-US" sz="2800">
                <a:latin typeface="Calibri" pitchFamily="34" charset="0"/>
              </a:rPr>
              <a:t>  Traditional tests and quizzes</a:t>
            </a:r>
          </a:p>
        </p:txBody>
      </p:sp>
      <p:sp>
        <p:nvSpPr>
          <p:cNvPr id="4" name="Right Arrow 3">
            <a:hlinkClick r:id="rId2" action="ppaction://hlinksldjump"/>
          </p:cNvPr>
          <p:cNvSpPr/>
          <p:nvPr/>
        </p:nvSpPr>
        <p:spPr>
          <a:xfrm>
            <a:off x="5562600" y="5867400"/>
            <a:ext cx="914400" cy="381000"/>
          </a:xfrm>
          <a:prstGeom prst="rightArrow">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5" name="TextBox 1"/>
          <p:cNvSpPr txBox="1">
            <a:spLocks noChangeArrowheads="1"/>
          </p:cNvSpPr>
          <p:nvPr/>
        </p:nvSpPr>
        <p:spPr bwMode="auto">
          <a:xfrm>
            <a:off x="533400" y="304800"/>
            <a:ext cx="7848600" cy="1446213"/>
          </a:xfrm>
          <a:prstGeom prst="rect">
            <a:avLst/>
          </a:prstGeom>
          <a:noFill/>
          <a:ln w="9525">
            <a:noFill/>
            <a:miter lim="800000"/>
            <a:headEnd/>
            <a:tailEnd/>
          </a:ln>
        </p:spPr>
        <p:txBody>
          <a:bodyPr>
            <a:spAutoFit/>
          </a:bodyPr>
          <a:lstStyle/>
          <a:p>
            <a:pPr algn="ctr"/>
            <a:r>
              <a:rPr lang="en-US" sz="4400">
                <a:latin typeface="Calibri" pitchFamily="34" charset="0"/>
              </a:rPr>
              <a:t>Plan Learning Experiences and Instruction</a:t>
            </a:r>
          </a:p>
        </p:txBody>
      </p:sp>
      <p:sp>
        <p:nvSpPr>
          <p:cNvPr id="3" name="TextBox 2"/>
          <p:cNvSpPr txBox="1">
            <a:spLocks noChangeArrowheads="1"/>
          </p:cNvSpPr>
          <p:nvPr/>
        </p:nvSpPr>
        <p:spPr bwMode="auto">
          <a:xfrm>
            <a:off x="838200" y="3259138"/>
            <a:ext cx="6248400" cy="1846262"/>
          </a:xfrm>
          <a:prstGeom prst="rect">
            <a:avLst/>
          </a:prstGeom>
          <a:noFill/>
          <a:ln w="9525">
            <a:noFill/>
            <a:miter lim="800000"/>
            <a:headEnd/>
            <a:tailEnd/>
          </a:ln>
        </p:spPr>
        <p:txBody>
          <a:bodyPr>
            <a:spAutoFit/>
          </a:bodyPr>
          <a:lstStyle/>
          <a:p>
            <a:r>
              <a:rPr lang="en-US" sz="3200">
                <a:latin typeface="Calibri" pitchFamily="34" charset="0"/>
              </a:rPr>
              <a:t>What learning experiences would be most appropriate in order for students to achieve understanding?</a:t>
            </a:r>
          </a:p>
          <a:p>
            <a:endParaRPr lang="en-US">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69" name="TextBox 1"/>
          <p:cNvSpPr txBox="1">
            <a:spLocks noChangeArrowheads="1"/>
          </p:cNvSpPr>
          <p:nvPr/>
        </p:nvSpPr>
        <p:spPr bwMode="auto">
          <a:xfrm>
            <a:off x="533400" y="304800"/>
            <a:ext cx="8153400" cy="1323975"/>
          </a:xfrm>
          <a:prstGeom prst="rect">
            <a:avLst/>
          </a:prstGeom>
          <a:noFill/>
          <a:ln w="9525">
            <a:noFill/>
            <a:miter lim="800000"/>
            <a:headEnd/>
            <a:tailEnd/>
          </a:ln>
        </p:spPr>
        <p:txBody>
          <a:bodyPr>
            <a:spAutoFit/>
          </a:bodyPr>
          <a:lstStyle/>
          <a:p>
            <a:pPr algn="ctr"/>
            <a:r>
              <a:rPr lang="en-US" sz="4000">
                <a:latin typeface="Calibri" pitchFamily="34" charset="0"/>
              </a:rPr>
              <a:t>Planning Instruction – </a:t>
            </a:r>
          </a:p>
          <a:p>
            <a:pPr algn="ctr"/>
            <a:r>
              <a:rPr lang="en-US" sz="4000">
                <a:latin typeface="Calibri" pitchFamily="34" charset="0"/>
              </a:rPr>
              <a:t>Other Key Questions </a:t>
            </a:r>
          </a:p>
        </p:txBody>
      </p:sp>
      <p:sp>
        <p:nvSpPr>
          <p:cNvPr id="3" name="TextBox 2"/>
          <p:cNvSpPr txBox="1">
            <a:spLocks noChangeArrowheads="1"/>
          </p:cNvSpPr>
          <p:nvPr/>
        </p:nvSpPr>
        <p:spPr bwMode="auto">
          <a:xfrm>
            <a:off x="685800" y="2233613"/>
            <a:ext cx="5791200" cy="3786187"/>
          </a:xfrm>
          <a:prstGeom prst="rect">
            <a:avLst/>
          </a:prstGeom>
          <a:noFill/>
          <a:ln w="9525">
            <a:noFill/>
            <a:miter lim="800000"/>
            <a:headEnd/>
            <a:tailEnd/>
          </a:ln>
        </p:spPr>
        <p:txBody>
          <a:bodyPr>
            <a:spAutoFit/>
          </a:bodyPr>
          <a:lstStyle/>
          <a:p>
            <a:pPr marL="342900" indent="-342900">
              <a:buFont typeface="Calibri" pitchFamily="34" charset="0"/>
              <a:buAutoNum type="arabicPeriod"/>
            </a:pPr>
            <a:r>
              <a:rPr lang="en-US" sz="2400">
                <a:latin typeface="Calibri" pitchFamily="34" charset="0"/>
              </a:rPr>
              <a:t>What enabling knowledge and skills will students need in order to perform effectively and achieve desired results?</a:t>
            </a:r>
          </a:p>
          <a:p>
            <a:pPr marL="342900" indent="-342900">
              <a:buFont typeface="Calibri" pitchFamily="34" charset="0"/>
              <a:buAutoNum type="arabicPeriod"/>
            </a:pPr>
            <a:r>
              <a:rPr lang="en-US" sz="2400">
                <a:latin typeface="Calibri" pitchFamily="34" charset="0"/>
              </a:rPr>
              <a:t>What activities will equip students with the needed knowledge and skills?</a:t>
            </a:r>
          </a:p>
          <a:p>
            <a:pPr marL="342900" indent="-342900">
              <a:buFont typeface="Calibri" pitchFamily="34" charset="0"/>
              <a:buAutoNum type="arabicPeriod"/>
            </a:pPr>
            <a:r>
              <a:rPr lang="en-US" sz="2400">
                <a:latin typeface="Calibri" pitchFamily="34" charset="0"/>
              </a:rPr>
              <a:t>What will need to be taught and coached, and how should it best be taught, in light of performance goals?  </a:t>
            </a:r>
          </a:p>
          <a:p>
            <a:pPr marL="342900" indent="-342900">
              <a:buFont typeface="Calibri" pitchFamily="34" charset="0"/>
              <a:buAutoNum type="arabicPeriod"/>
            </a:pPr>
            <a:r>
              <a:rPr lang="en-US" sz="2400">
                <a:latin typeface="Calibri" pitchFamily="34" charset="0"/>
              </a:rPr>
              <a:t>What materials and resources are best suited to accomplish these goals?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3" name="TextBox 1"/>
          <p:cNvSpPr txBox="1">
            <a:spLocks noChangeArrowheads="1"/>
          </p:cNvSpPr>
          <p:nvPr/>
        </p:nvSpPr>
        <p:spPr bwMode="auto">
          <a:xfrm>
            <a:off x="762000" y="457200"/>
            <a:ext cx="7924800" cy="769938"/>
          </a:xfrm>
          <a:prstGeom prst="rect">
            <a:avLst/>
          </a:prstGeom>
          <a:noFill/>
          <a:ln w="9525">
            <a:noFill/>
            <a:miter lim="800000"/>
            <a:headEnd/>
            <a:tailEnd/>
          </a:ln>
        </p:spPr>
        <p:txBody>
          <a:bodyPr>
            <a:spAutoFit/>
          </a:bodyPr>
          <a:lstStyle/>
          <a:p>
            <a:pPr algn="ctr"/>
            <a:r>
              <a:rPr lang="en-US" sz="4400">
                <a:latin typeface="Calibri" pitchFamily="34" charset="0"/>
              </a:rPr>
              <a:t>What’s wrong with this picture?</a:t>
            </a:r>
          </a:p>
        </p:txBody>
      </p:sp>
      <p:sp>
        <p:nvSpPr>
          <p:cNvPr id="3" name="TextBox 2"/>
          <p:cNvSpPr txBox="1">
            <a:spLocks noChangeArrowheads="1"/>
          </p:cNvSpPr>
          <p:nvPr/>
        </p:nvSpPr>
        <p:spPr bwMode="auto">
          <a:xfrm>
            <a:off x="304800" y="2557463"/>
            <a:ext cx="7543800" cy="1938337"/>
          </a:xfrm>
          <a:prstGeom prst="rect">
            <a:avLst/>
          </a:prstGeom>
          <a:noFill/>
          <a:ln w="9525">
            <a:noFill/>
            <a:miter lim="800000"/>
            <a:headEnd/>
            <a:tailEnd/>
          </a:ln>
        </p:spPr>
        <p:txBody>
          <a:bodyPr>
            <a:spAutoFit/>
          </a:bodyPr>
          <a:lstStyle/>
          <a:p>
            <a:r>
              <a:rPr lang="en-US" sz="2400">
                <a:latin typeface="Calibri" pitchFamily="34" charset="0"/>
              </a:rPr>
              <a:t>1</a:t>
            </a:r>
            <a:r>
              <a:rPr lang="en-US" sz="2400" baseline="30000">
                <a:latin typeface="Calibri" pitchFamily="34" charset="0"/>
              </a:rPr>
              <a:t>st</a:t>
            </a:r>
            <a:r>
              <a:rPr lang="en-US" sz="2400">
                <a:latin typeface="Calibri" pitchFamily="34" charset="0"/>
              </a:rPr>
              <a:t> Grade:		“Apples” Unit</a:t>
            </a:r>
          </a:p>
          <a:p>
            <a:r>
              <a:rPr lang="en-US" sz="2400">
                <a:latin typeface="Calibri" pitchFamily="34" charset="0"/>
              </a:rPr>
              <a:t>Middle School:	“Elections” Interdisciplinary Unit</a:t>
            </a:r>
          </a:p>
          <a:p>
            <a:r>
              <a:rPr lang="en-US" sz="2400">
                <a:latin typeface="Calibri" pitchFamily="34" charset="0"/>
              </a:rPr>
              <a:t>Biology:		Fetal Pig Dissection</a:t>
            </a:r>
          </a:p>
          <a:p>
            <a:r>
              <a:rPr lang="en-US" sz="2400">
                <a:latin typeface="Calibri" pitchFamily="34" charset="0"/>
              </a:rPr>
              <a:t>HS English:		</a:t>
            </a:r>
            <a:r>
              <a:rPr lang="en-US" sz="2400" u="sng">
                <a:latin typeface="Calibri" pitchFamily="34" charset="0"/>
              </a:rPr>
              <a:t>To Kill a Mockingbird</a:t>
            </a:r>
            <a:r>
              <a:rPr lang="en-US" sz="2400">
                <a:latin typeface="Calibri" pitchFamily="34" charset="0"/>
              </a:rPr>
              <a:t> Unit</a:t>
            </a:r>
          </a:p>
          <a:p>
            <a:r>
              <a:rPr lang="en-US" sz="2400">
                <a:latin typeface="Calibri" pitchFamily="34" charset="0"/>
              </a:rPr>
              <a:t>HS History:		“Civil War” Unit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5" name="Title 1"/>
          <p:cNvSpPr>
            <a:spLocks noGrp="1"/>
          </p:cNvSpPr>
          <p:nvPr>
            <p:ph type="ctrTitle"/>
          </p:nvPr>
        </p:nvSpPr>
        <p:spPr>
          <a:xfrm>
            <a:off x="76200" y="282575"/>
            <a:ext cx="8839200" cy="1470025"/>
          </a:xfrm>
        </p:spPr>
        <p:txBody>
          <a:bodyPr/>
          <a:lstStyle/>
          <a:p>
            <a:r>
              <a:rPr lang="en-US" smtClean="0"/>
              <a:t>What does it mean to “understand”?</a:t>
            </a:r>
          </a:p>
        </p:txBody>
      </p:sp>
      <p:sp>
        <p:nvSpPr>
          <p:cNvPr id="3" name="Subtitle 2"/>
          <p:cNvSpPr>
            <a:spLocks noGrp="1"/>
          </p:cNvSpPr>
          <p:nvPr>
            <p:ph type="subTitle" idx="1"/>
          </p:nvPr>
        </p:nvSpPr>
        <p:spPr>
          <a:xfrm>
            <a:off x="457200" y="2057400"/>
            <a:ext cx="6705600" cy="4419600"/>
          </a:xfrm>
        </p:spPr>
        <p:txBody>
          <a:bodyPr/>
          <a:lstStyle/>
          <a:p>
            <a:pPr algn="l" fontAlgn="base">
              <a:spcAft>
                <a:spcPct val="0"/>
              </a:spcAft>
              <a:buFont typeface="Arial" charset="0"/>
              <a:buChar char="•"/>
            </a:pPr>
            <a:r>
              <a:rPr lang="en-US" sz="3400" smtClean="0">
                <a:solidFill>
                  <a:schemeClr val="tx1"/>
                </a:solidFill>
              </a:rPr>
              <a:t>Read “Cover the Material, or Teach Students to Think”</a:t>
            </a:r>
          </a:p>
          <a:p>
            <a:pPr algn="l" fontAlgn="base">
              <a:spcAft>
                <a:spcPct val="0"/>
              </a:spcAft>
              <a:buFont typeface="Arial" charset="0"/>
              <a:buChar char="•"/>
            </a:pPr>
            <a:r>
              <a:rPr lang="en-US" sz="3400" smtClean="0">
                <a:solidFill>
                  <a:schemeClr val="tx1"/>
                </a:solidFill>
              </a:rPr>
              <a:t> List questions you have as a result of reading that article</a:t>
            </a:r>
          </a:p>
          <a:p>
            <a:pPr algn="l" fontAlgn="base">
              <a:spcAft>
                <a:spcPct val="0"/>
              </a:spcAft>
              <a:buFont typeface="Arial" charset="0"/>
              <a:buChar char="•"/>
            </a:pPr>
            <a:endParaRPr lang="en-US" sz="3400" smtClean="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7" name="TextBox 1"/>
          <p:cNvSpPr txBox="1">
            <a:spLocks noChangeArrowheads="1"/>
          </p:cNvSpPr>
          <p:nvPr/>
        </p:nvSpPr>
        <p:spPr bwMode="auto">
          <a:xfrm>
            <a:off x="685800" y="533400"/>
            <a:ext cx="7924800" cy="1108075"/>
          </a:xfrm>
          <a:prstGeom prst="rect">
            <a:avLst/>
          </a:prstGeom>
          <a:noFill/>
          <a:ln w="9525">
            <a:noFill/>
            <a:miter lim="800000"/>
            <a:headEnd/>
            <a:tailEnd/>
          </a:ln>
        </p:spPr>
        <p:txBody>
          <a:bodyPr>
            <a:spAutoFit/>
          </a:bodyPr>
          <a:lstStyle/>
          <a:p>
            <a:pPr algn="ctr"/>
            <a:r>
              <a:rPr lang="en-US" sz="6600">
                <a:latin typeface="Calibri" pitchFamily="34" charset="0"/>
              </a:rPr>
              <a:t>Comparing Units</a:t>
            </a:r>
          </a:p>
        </p:txBody>
      </p:sp>
      <p:sp>
        <p:nvSpPr>
          <p:cNvPr id="4" name="TextBox 3"/>
          <p:cNvSpPr txBox="1">
            <a:spLocks noChangeArrowheads="1"/>
          </p:cNvSpPr>
          <p:nvPr/>
        </p:nvSpPr>
        <p:spPr bwMode="auto">
          <a:xfrm>
            <a:off x="685800" y="1905000"/>
            <a:ext cx="6248400" cy="4524375"/>
          </a:xfrm>
          <a:prstGeom prst="rect">
            <a:avLst/>
          </a:prstGeom>
          <a:noFill/>
          <a:ln w="9525">
            <a:noFill/>
            <a:miter lim="800000"/>
            <a:headEnd/>
            <a:tailEnd/>
          </a:ln>
        </p:spPr>
        <p:txBody>
          <a:bodyPr>
            <a:spAutoFit/>
          </a:bodyPr>
          <a:lstStyle/>
          <a:p>
            <a:r>
              <a:rPr lang="en-US" sz="3200">
                <a:latin typeface="Calibri" pitchFamily="34" charset="0"/>
              </a:rPr>
              <a:t>Why do we accept that textbook publishers (who are not located in our community, do not know our students, and, often, do not have educational backgrounds) know the critical content students must know, the best way for them to learn it, and how they should show that they know it?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1" name="TextBox 1"/>
          <p:cNvSpPr txBox="1">
            <a:spLocks noChangeArrowheads="1"/>
          </p:cNvSpPr>
          <p:nvPr/>
        </p:nvSpPr>
        <p:spPr bwMode="auto">
          <a:xfrm>
            <a:off x="609600" y="1711325"/>
            <a:ext cx="7924800" cy="1108075"/>
          </a:xfrm>
          <a:prstGeom prst="rect">
            <a:avLst/>
          </a:prstGeom>
          <a:noFill/>
          <a:ln w="9525">
            <a:noFill/>
            <a:miter lim="800000"/>
            <a:headEnd/>
            <a:tailEnd/>
          </a:ln>
        </p:spPr>
        <p:txBody>
          <a:bodyPr>
            <a:spAutoFit/>
          </a:bodyPr>
          <a:lstStyle/>
          <a:p>
            <a:pPr algn="ctr"/>
            <a:r>
              <a:rPr lang="en-US" sz="6600">
                <a:latin typeface="Calibri" pitchFamily="34" charset="0"/>
              </a:rPr>
              <a:t>Unit Plan Assignment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09" name="Title 1"/>
          <p:cNvSpPr>
            <a:spLocks noGrp="1"/>
          </p:cNvSpPr>
          <p:nvPr>
            <p:ph type="ctrTitle"/>
          </p:nvPr>
        </p:nvSpPr>
        <p:spPr>
          <a:xfrm>
            <a:off x="76200" y="282575"/>
            <a:ext cx="8839200" cy="1470025"/>
          </a:xfrm>
        </p:spPr>
        <p:txBody>
          <a:bodyPr/>
          <a:lstStyle/>
          <a:p>
            <a:r>
              <a:rPr lang="en-US" smtClean="0"/>
              <a:t>Activity-Oriented Planning</a:t>
            </a:r>
          </a:p>
        </p:txBody>
      </p:sp>
      <p:sp>
        <p:nvSpPr>
          <p:cNvPr id="3" name="Subtitle 2"/>
          <p:cNvSpPr>
            <a:spLocks noGrp="1"/>
          </p:cNvSpPr>
          <p:nvPr>
            <p:ph type="subTitle" idx="1"/>
          </p:nvPr>
        </p:nvSpPr>
        <p:spPr>
          <a:xfrm>
            <a:off x="457200" y="2057400"/>
            <a:ext cx="7162800" cy="4419600"/>
          </a:xfrm>
        </p:spPr>
        <p:txBody>
          <a:bodyPr/>
          <a:lstStyle/>
          <a:p>
            <a:pPr algn="l" fontAlgn="base">
              <a:spcAft>
                <a:spcPct val="0"/>
              </a:spcAft>
              <a:buFont typeface="Arial" charset="0"/>
              <a:buChar char="•"/>
            </a:pPr>
            <a:r>
              <a:rPr lang="en-US" dirty="0" smtClean="0">
                <a:solidFill>
                  <a:schemeClr val="tx1"/>
                </a:solidFill>
              </a:rPr>
              <a:t> Organized around topics</a:t>
            </a:r>
          </a:p>
          <a:p>
            <a:pPr algn="l" fontAlgn="base">
              <a:spcAft>
                <a:spcPct val="0"/>
              </a:spcAft>
              <a:buFont typeface="Arial" charset="0"/>
              <a:buChar char="•"/>
            </a:pPr>
            <a:r>
              <a:rPr lang="en-US" dirty="0" smtClean="0">
                <a:solidFill>
                  <a:schemeClr val="tx1"/>
                </a:solidFill>
              </a:rPr>
              <a:t> Daily </a:t>
            </a:r>
            <a:r>
              <a:rPr lang="en-US" dirty="0" smtClean="0">
                <a:solidFill>
                  <a:schemeClr val="tx1"/>
                </a:solidFill>
              </a:rPr>
              <a:t>learning </a:t>
            </a:r>
            <a:r>
              <a:rPr lang="en-US" dirty="0" smtClean="0">
                <a:solidFill>
                  <a:schemeClr val="tx1"/>
                </a:solidFill>
              </a:rPr>
              <a:t>activities and experiences planned first</a:t>
            </a:r>
          </a:p>
          <a:p>
            <a:pPr algn="l" fontAlgn="base">
              <a:spcAft>
                <a:spcPct val="0"/>
              </a:spcAft>
              <a:buFont typeface="Arial" charset="0"/>
              <a:buChar char="•"/>
            </a:pPr>
            <a:r>
              <a:rPr lang="en-US" dirty="0" smtClean="0">
                <a:solidFill>
                  <a:schemeClr val="tx1"/>
                </a:solidFill>
              </a:rPr>
              <a:t> Assessments are aligned to the        </a:t>
            </a:r>
            <a:r>
              <a:rPr lang="en-US" u="sng" dirty="0" smtClean="0">
                <a:solidFill>
                  <a:schemeClr val="tx1"/>
                </a:solidFill>
              </a:rPr>
              <a:t>topic</a:t>
            </a:r>
            <a:endParaRPr lang="en-US" dirty="0" smtClean="0">
              <a:solidFill>
                <a:schemeClr val="tx1"/>
              </a:solidFill>
            </a:endParaRPr>
          </a:p>
          <a:p>
            <a:pPr algn="l" fontAlgn="base">
              <a:spcAft>
                <a:spcPct val="0"/>
              </a:spcAft>
              <a:buFont typeface="Arial" charset="0"/>
              <a:buChar char="•"/>
            </a:pPr>
            <a:r>
              <a:rPr lang="en-US" dirty="0" smtClean="0">
                <a:solidFill>
                  <a:schemeClr val="tx1"/>
                </a:solidFill>
              </a:rPr>
              <a:t> Order of planning is:  topic, activities, assessments</a:t>
            </a:r>
          </a:p>
          <a:p>
            <a:pPr algn="l" fontAlgn="base">
              <a:spcAft>
                <a:spcPct val="0"/>
              </a:spcAft>
              <a:buFont typeface="Arial" charset="0"/>
              <a:buChar char="•"/>
            </a:pPr>
            <a:endParaRPr lang="en-US" i="1" dirty="0" smtClean="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3" name="Title 1"/>
          <p:cNvSpPr>
            <a:spLocks noGrp="1"/>
          </p:cNvSpPr>
          <p:nvPr>
            <p:ph type="ctrTitle"/>
          </p:nvPr>
        </p:nvSpPr>
        <p:spPr>
          <a:xfrm>
            <a:off x="76200" y="282575"/>
            <a:ext cx="8839200" cy="1470025"/>
          </a:xfrm>
        </p:spPr>
        <p:txBody>
          <a:bodyPr/>
          <a:lstStyle/>
          <a:p>
            <a:r>
              <a:rPr lang="en-US" smtClean="0"/>
              <a:t>Example of Activity-Oriented    Unit Plan</a:t>
            </a:r>
          </a:p>
        </p:txBody>
      </p:sp>
      <p:graphicFrame>
        <p:nvGraphicFramePr>
          <p:cNvPr id="4" name="Table 3"/>
          <p:cNvGraphicFramePr>
            <a:graphicFrameLocks noGrp="1"/>
          </p:cNvGraphicFramePr>
          <p:nvPr/>
        </p:nvGraphicFramePr>
        <p:xfrm>
          <a:off x="457200" y="1828800"/>
          <a:ext cx="6477000" cy="4937760"/>
        </p:xfrm>
        <a:graphic>
          <a:graphicData uri="http://schemas.openxmlformats.org/drawingml/2006/table">
            <a:tbl>
              <a:tblPr firstRow="1" bandRow="1">
                <a:effectLst>
                  <a:outerShdw blurRad="50800" dist="38100" dir="18900000" algn="bl" rotWithShape="0">
                    <a:prstClr val="black">
                      <a:alpha val="40000"/>
                    </a:prstClr>
                  </a:outerShdw>
                </a:effectLst>
                <a:tableStyleId>{073A0DAA-6AF3-43AB-8588-CEC1D06C72B9}</a:tableStyleId>
              </a:tblPr>
              <a:tblGrid>
                <a:gridCol w="2159000"/>
                <a:gridCol w="2159000"/>
                <a:gridCol w="2159000"/>
              </a:tblGrid>
              <a:tr h="457200">
                <a:tc>
                  <a:txBody>
                    <a:bodyPr/>
                    <a:lstStyle/>
                    <a:p>
                      <a:pPr algn="ctr"/>
                      <a:r>
                        <a:rPr lang="en-US" dirty="0" smtClean="0">
                          <a:solidFill>
                            <a:schemeClr val="tx1"/>
                          </a:solidFill>
                        </a:rPr>
                        <a:t>Topic</a:t>
                      </a:r>
                      <a:endParaRPr lang="en-US" dirty="0">
                        <a:solidFill>
                          <a:schemeClr val="tx1"/>
                        </a:solidFill>
                      </a:endParaRPr>
                    </a:p>
                  </a:txBody>
                  <a:tcPr>
                    <a:noFill/>
                  </a:tcPr>
                </a:tc>
                <a:tc>
                  <a:txBody>
                    <a:bodyPr/>
                    <a:lstStyle/>
                    <a:p>
                      <a:pPr algn="ctr"/>
                      <a:r>
                        <a:rPr lang="en-US" dirty="0" smtClean="0">
                          <a:solidFill>
                            <a:schemeClr val="tx1"/>
                          </a:solidFill>
                        </a:rPr>
                        <a:t>Learning</a:t>
                      </a:r>
                      <a:r>
                        <a:rPr lang="en-US" baseline="0" dirty="0" smtClean="0">
                          <a:solidFill>
                            <a:schemeClr val="tx1"/>
                          </a:solidFill>
                        </a:rPr>
                        <a:t> Activities</a:t>
                      </a:r>
                      <a:endParaRPr lang="en-US" dirty="0">
                        <a:solidFill>
                          <a:schemeClr val="tx1"/>
                        </a:solidFill>
                      </a:endParaRPr>
                    </a:p>
                  </a:txBody>
                  <a:tcPr>
                    <a:noFill/>
                  </a:tcPr>
                </a:tc>
                <a:tc>
                  <a:txBody>
                    <a:bodyPr/>
                    <a:lstStyle/>
                    <a:p>
                      <a:pPr algn="ctr"/>
                      <a:r>
                        <a:rPr lang="en-US" dirty="0" smtClean="0">
                          <a:solidFill>
                            <a:schemeClr val="tx1"/>
                          </a:solidFill>
                        </a:rPr>
                        <a:t>Assessment</a:t>
                      </a:r>
                      <a:endParaRPr lang="en-US" dirty="0">
                        <a:solidFill>
                          <a:schemeClr val="tx1"/>
                        </a:solidFill>
                      </a:endParaRPr>
                    </a:p>
                  </a:txBody>
                  <a:tcPr>
                    <a:noFill/>
                  </a:tcPr>
                </a:tc>
              </a:tr>
              <a:tr h="2466340">
                <a:tc>
                  <a:txBody>
                    <a:bodyPr/>
                    <a:lstStyle/>
                    <a:p>
                      <a:r>
                        <a:rPr lang="en-US" dirty="0" smtClean="0">
                          <a:solidFill>
                            <a:schemeClr val="tx1"/>
                          </a:solidFill>
                        </a:rPr>
                        <a:t>Westward Movement and Pioneer Life</a:t>
                      </a:r>
                      <a:endParaRPr lang="en-US" dirty="0">
                        <a:solidFill>
                          <a:schemeClr val="tx1"/>
                        </a:solidFill>
                      </a:endParaRPr>
                    </a:p>
                  </a:txBody>
                  <a:tcPr>
                    <a:noFill/>
                  </a:tcPr>
                </a:tc>
                <a:tc>
                  <a:txBody>
                    <a:bodyPr/>
                    <a:lstStyle/>
                    <a:p>
                      <a:pPr marL="342900" indent="-342900">
                        <a:buAutoNum type="arabicPeriod"/>
                      </a:pPr>
                      <a:r>
                        <a:rPr lang="en-US" dirty="0" smtClean="0">
                          <a:solidFill>
                            <a:schemeClr val="tx1"/>
                          </a:solidFill>
                        </a:rPr>
                        <a:t>Read textbook section “Life on the Prairie” &amp;</a:t>
                      </a:r>
                      <a:r>
                        <a:rPr lang="en-US" baseline="0" dirty="0" smtClean="0">
                          <a:solidFill>
                            <a:schemeClr val="tx1"/>
                          </a:solidFill>
                        </a:rPr>
                        <a:t> answer questions</a:t>
                      </a:r>
                    </a:p>
                    <a:p>
                      <a:pPr marL="342900" indent="-342900">
                        <a:buAutoNum type="arabicPeriod"/>
                      </a:pPr>
                      <a:r>
                        <a:rPr lang="en-US" baseline="0" dirty="0" smtClean="0">
                          <a:solidFill>
                            <a:schemeClr val="tx1"/>
                          </a:solidFill>
                        </a:rPr>
                        <a:t>Read </a:t>
                      </a:r>
                      <a:r>
                        <a:rPr lang="en-US" i="1" baseline="0" dirty="0" smtClean="0">
                          <a:solidFill>
                            <a:schemeClr val="tx1"/>
                          </a:solidFill>
                        </a:rPr>
                        <a:t>Sarah Plain and Tall.</a:t>
                      </a:r>
                      <a:r>
                        <a:rPr lang="en-US" i="0" baseline="0" dirty="0" smtClean="0">
                          <a:solidFill>
                            <a:schemeClr val="tx1"/>
                          </a:solidFill>
                        </a:rPr>
                        <a:t> Complete word search on vocabulary</a:t>
                      </a:r>
                    </a:p>
                    <a:p>
                      <a:pPr marL="342900" indent="-342900">
                        <a:buAutoNum type="arabicPeriod"/>
                      </a:pPr>
                      <a:r>
                        <a:rPr lang="en-US" i="0" baseline="0" dirty="0" smtClean="0">
                          <a:solidFill>
                            <a:schemeClr val="tx1"/>
                          </a:solidFill>
                        </a:rPr>
                        <a:t>Create a pioneer life trunk with artifacts you might take on a journey to a new life</a:t>
                      </a:r>
                    </a:p>
                    <a:p>
                      <a:pPr marL="342900" indent="-342900">
                        <a:buAutoNum type="arabicPeriod"/>
                      </a:pPr>
                      <a:r>
                        <a:rPr lang="en-US" i="0" baseline="0" dirty="0" smtClean="0">
                          <a:solidFill>
                            <a:schemeClr val="tx1"/>
                          </a:solidFill>
                        </a:rPr>
                        <a:t>Pioneer Day</a:t>
                      </a:r>
                      <a:endParaRPr lang="en-US" dirty="0">
                        <a:solidFill>
                          <a:schemeClr val="tx1"/>
                        </a:solidFill>
                      </a:endParaRPr>
                    </a:p>
                  </a:txBody>
                  <a:tcPr>
                    <a:noFill/>
                  </a:tcPr>
                </a:tc>
                <a:tc>
                  <a:txBody>
                    <a:bodyPr/>
                    <a:lstStyle/>
                    <a:p>
                      <a:pPr marL="342900" indent="-342900">
                        <a:buAutoNum type="arabicPeriod"/>
                      </a:pPr>
                      <a:r>
                        <a:rPr lang="en-US" dirty="0" smtClean="0">
                          <a:solidFill>
                            <a:schemeClr val="tx1"/>
                          </a:solidFill>
                        </a:rPr>
                        <a:t>Quiz on pioneer vocabulary </a:t>
                      </a:r>
                    </a:p>
                    <a:p>
                      <a:pPr marL="342900" indent="-342900">
                        <a:buAutoNum type="arabicPeriod"/>
                      </a:pPr>
                      <a:r>
                        <a:rPr lang="en-US" dirty="0" smtClean="0">
                          <a:solidFill>
                            <a:schemeClr val="tx1"/>
                          </a:solidFill>
                        </a:rPr>
                        <a:t>Answers to questions</a:t>
                      </a:r>
                      <a:r>
                        <a:rPr lang="en-US" baseline="0" dirty="0" smtClean="0">
                          <a:solidFill>
                            <a:schemeClr val="tx1"/>
                          </a:solidFill>
                        </a:rPr>
                        <a:t> about </a:t>
                      </a:r>
                      <a:r>
                        <a:rPr lang="en-US" i="1" baseline="0" dirty="0" smtClean="0">
                          <a:solidFill>
                            <a:schemeClr val="tx1"/>
                          </a:solidFill>
                        </a:rPr>
                        <a:t>Sarah Plain and Tall.</a:t>
                      </a:r>
                      <a:endParaRPr lang="en-US" i="0" baseline="0" dirty="0" smtClean="0">
                        <a:solidFill>
                          <a:schemeClr val="tx1"/>
                        </a:solidFill>
                      </a:endParaRPr>
                    </a:p>
                    <a:p>
                      <a:pPr marL="342900" indent="-342900">
                        <a:buAutoNum type="arabicPeriod"/>
                      </a:pPr>
                      <a:r>
                        <a:rPr lang="en-US" i="0" baseline="0" dirty="0" smtClean="0">
                          <a:solidFill>
                            <a:schemeClr val="tx1"/>
                          </a:solidFill>
                        </a:rPr>
                        <a:t>Show and tell from pioneer life trunk</a:t>
                      </a:r>
                    </a:p>
                    <a:p>
                      <a:pPr marL="342900" indent="-342900">
                        <a:buAutoNum type="arabicPeriod"/>
                      </a:pPr>
                      <a:r>
                        <a:rPr lang="en-US" i="0" baseline="0" dirty="0" smtClean="0">
                          <a:solidFill>
                            <a:schemeClr val="tx1"/>
                          </a:solidFill>
                        </a:rPr>
                        <a:t>Written unit reflection</a:t>
                      </a:r>
                      <a:endParaRPr lang="en-US" dirty="0">
                        <a:solidFill>
                          <a:schemeClr val="tx1"/>
                        </a:solidFill>
                      </a:endParaRPr>
                    </a:p>
                  </a:txBody>
                  <a:tcPr>
                    <a:noFill/>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7" name="Title 1"/>
          <p:cNvSpPr>
            <a:spLocks noGrp="1"/>
          </p:cNvSpPr>
          <p:nvPr>
            <p:ph type="ctrTitle"/>
          </p:nvPr>
        </p:nvSpPr>
        <p:spPr>
          <a:xfrm>
            <a:off x="76200" y="282575"/>
            <a:ext cx="8839200" cy="1470025"/>
          </a:xfrm>
        </p:spPr>
        <p:txBody>
          <a:bodyPr/>
          <a:lstStyle/>
          <a:p>
            <a:r>
              <a:rPr lang="en-US" smtClean="0"/>
              <a:t>What’s wrong?</a:t>
            </a:r>
          </a:p>
        </p:txBody>
      </p:sp>
      <p:sp>
        <p:nvSpPr>
          <p:cNvPr id="3" name="Subtitle 2"/>
          <p:cNvSpPr>
            <a:spLocks noGrp="1"/>
          </p:cNvSpPr>
          <p:nvPr>
            <p:ph type="subTitle" idx="1"/>
          </p:nvPr>
        </p:nvSpPr>
        <p:spPr>
          <a:xfrm>
            <a:off x="457200" y="2057400"/>
            <a:ext cx="6705600" cy="4419600"/>
          </a:xfrm>
        </p:spPr>
        <p:txBody>
          <a:bodyPr/>
          <a:lstStyle/>
          <a:p>
            <a:pPr algn="l" fontAlgn="base">
              <a:spcAft>
                <a:spcPct val="0"/>
              </a:spcAft>
            </a:pPr>
            <a:r>
              <a:rPr lang="en-US" smtClean="0">
                <a:solidFill>
                  <a:schemeClr val="tx1"/>
                </a:solidFill>
              </a:rPr>
              <a:t>As a result of completing that unit as a student, what would you </a:t>
            </a:r>
            <a:r>
              <a:rPr lang="en-US" i="1" smtClean="0">
                <a:solidFill>
                  <a:schemeClr val="tx1"/>
                </a:solidFill>
              </a:rPr>
              <a:t>understand</a:t>
            </a:r>
            <a:r>
              <a:rPr lang="en-US" smtClean="0">
                <a:solidFill>
                  <a:schemeClr val="tx1"/>
                </a:solidFill>
              </a:rPr>
              <a:t>  about pioneer life that you did not understand prior to the unit?</a:t>
            </a:r>
          </a:p>
          <a:p>
            <a:pPr algn="l" fontAlgn="base">
              <a:spcAft>
                <a:spcPct val="0"/>
              </a:spcAft>
            </a:pPr>
            <a:endParaRPr lang="en-US" smtClean="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1" name="Subtitle 2"/>
          <p:cNvSpPr>
            <a:spLocks noGrp="1"/>
          </p:cNvSpPr>
          <p:nvPr>
            <p:ph type="subTitle" idx="1"/>
          </p:nvPr>
        </p:nvSpPr>
        <p:spPr>
          <a:xfrm>
            <a:off x="228600" y="762000"/>
            <a:ext cx="8686800" cy="1752600"/>
          </a:xfrm>
        </p:spPr>
        <p:txBody>
          <a:bodyPr/>
          <a:lstStyle/>
          <a:p>
            <a:pPr fontAlgn="base">
              <a:spcAft>
                <a:spcPct val="0"/>
              </a:spcAft>
            </a:pPr>
            <a:r>
              <a:rPr lang="en-US" sz="3800" smtClean="0">
                <a:solidFill>
                  <a:schemeClr val="tx1"/>
                </a:solidFill>
              </a:rPr>
              <a:t>If you don’t know where you’re going, then any road will get you there…</a:t>
            </a:r>
          </a:p>
        </p:txBody>
      </p:sp>
      <p:sp>
        <p:nvSpPr>
          <p:cNvPr id="4" name="TextBox 3"/>
          <p:cNvSpPr txBox="1">
            <a:spLocks noChangeArrowheads="1"/>
          </p:cNvSpPr>
          <p:nvPr/>
        </p:nvSpPr>
        <p:spPr bwMode="auto">
          <a:xfrm>
            <a:off x="914400" y="2203450"/>
            <a:ext cx="5486400" cy="3816350"/>
          </a:xfrm>
          <a:prstGeom prst="rect">
            <a:avLst/>
          </a:prstGeom>
          <a:noFill/>
          <a:ln w="9525">
            <a:noFill/>
            <a:miter lim="800000"/>
            <a:headEnd/>
            <a:tailEnd/>
          </a:ln>
        </p:spPr>
        <p:txBody>
          <a:bodyPr>
            <a:spAutoFit/>
          </a:bodyPr>
          <a:lstStyle/>
          <a:p>
            <a:endParaRPr lang="en-US" sz="2800" i="1">
              <a:latin typeface="Calibri" pitchFamily="34" charset="0"/>
            </a:endParaRPr>
          </a:p>
          <a:p>
            <a:r>
              <a:rPr lang="en-US" sz="2800">
                <a:latin typeface="Calibri" pitchFamily="34" charset="0"/>
              </a:rPr>
              <a:t>Teachers like to identify what </a:t>
            </a:r>
            <a:r>
              <a:rPr lang="en-US" sz="2800" i="1">
                <a:latin typeface="Calibri" pitchFamily="34" charset="0"/>
              </a:rPr>
              <a:t>we</a:t>
            </a:r>
            <a:r>
              <a:rPr lang="en-US" sz="2800">
                <a:latin typeface="Calibri" pitchFamily="34" charset="0"/>
              </a:rPr>
              <a:t> like to teach, what activities </a:t>
            </a:r>
            <a:r>
              <a:rPr lang="en-US" sz="2800" i="1">
                <a:latin typeface="Calibri" pitchFamily="34" charset="0"/>
              </a:rPr>
              <a:t>we</a:t>
            </a:r>
            <a:r>
              <a:rPr lang="en-US" sz="2800">
                <a:latin typeface="Calibri" pitchFamily="34" charset="0"/>
              </a:rPr>
              <a:t> like to do, and what kinds of resources </a:t>
            </a:r>
            <a:r>
              <a:rPr lang="en-US" sz="2800" i="1">
                <a:latin typeface="Calibri" pitchFamily="34" charset="0"/>
              </a:rPr>
              <a:t>we</a:t>
            </a:r>
            <a:r>
              <a:rPr lang="en-US" sz="2800">
                <a:latin typeface="Calibri" pitchFamily="34" charset="0"/>
              </a:rPr>
              <a:t> will use.  Without clarifying the desired results of our teaching, how will we know whether our designs are appropriate or arbitrary?</a:t>
            </a:r>
          </a:p>
          <a:p>
            <a:endParaRPr lang="en-US">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28600" y="533400"/>
            <a:ext cx="6705600" cy="5943600"/>
          </a:xfrm>
        </p:spPr>
        <p:txBody>
          <a:bodyPr rtlCol="0">
            <a:normAutofit lnSpcReduction="10000"/>
          </a:bodyPr>
          <a:lstStyle/>
          <a:p>
            <a:pPr algn="l">
              <a:defRPr/>
            </a:pPr>
            <a:r>
              <a:rPr lang="en-US" dirty="0" smtClean="0">
                <a:solidFill>
                  <a:schemeClr val="tx1"/>
                </a:solidFill>
              </a:rPr>
              <a:t>Too many teachers focus on the </a:t>
            </a:r>
            <a:r>
              <a:rPr lang="en-US" i="1" dirty="0" smtClean="0">
                <a:solidFill>
                  <a:schemeClr val="tx1"/>
                </a:solidFill>
              </a:rPr>
              <a:t>teaching</a:t>
            </a:r>
            <a:r>
              <a:rPr lang="en-US" dirty="0" smtClean="0">
                <a:solidFill>
                  <a:schemeClr val="tx1"/>
                </a:solidFill>
              </a:rPr>
              <a:t>  and not the </a:t>
            </a:r>
            <a:r>
              <a:rPr lang="en-US" i="1" dirty="0" smtClean="0">
                <a:solidFill>
                  <a:schemeClr val="tx1"/>
                </a:solidFill>
              </a:rPr>
              <a:t>learning.</a:t>
            </a:r>
            <a:r>
              <a:rPr lang="en-US" dirty="0" smtClean="0">
                <a:solidFill>
                  <a:schemeClr val="tx1"/>
                </a:solidFill>
              </a:rPr>
              <a:t> </a:t>
            </a:r>
          </a:p>
          <a:p>
            <a:pPr algn="l">
              <a:defRPr/>
            </a:pPr>
            <a:r>
              <a:rPr lang="en-US" dirty="0" smtClean="0">
                <a:solidFill>
                  <a:schemeClr val="tx1"/>
                </a:solidFill>
              </a:rPr>
              <a:t>They spend most of their time thinking, first, about what they will do, what materials they will use, and what they will ask students to do rather than first considering what the learner will need in order to accomplish the learning goals.</a:t>
            </a:r>
          </a:p>
          <a:p>
            <a:pPr>
              <a:defRPr/>
            </a:pPr>
            <a:endParaRPr lang="en-US" dirty="0" smtClean="0">
              <a:solidFill>
                <a:schemeClr val="tx1"/>
              </a:solidFill>
            </a:endParaRPr>
          </a:p>
          <a:p>
            <a:pPr algn="r">
              <a:defRPr/>
            </a:pPr>
            <a:r>
              <a:rPr lang="en-US" dirty="0" smtClean="0">
                <a:solidFill>
                  <a:schemeClr val="tx1"/>
                </a:solidFill>
              </a:rPr>
              <a:t>-Wiggins &amp; </a:t>
            </a:r>
            <a:r>
              <a:rPr lang="en-US" dirty="0" err="1" smtClean="0">
                <a:solidFill>
                  <a:schemeClr val="tx1"/>
                </a:solidFill>
              </a:rPr>
              <a:t>McTighe</a:t>
            </a:r>
            <a:endParaRPr lang="en-US" dirty="0" smtClean="0">
              <a:solidFill>
                <a:schemeClr val="tx1"/>
              </a:solidFill>
            </a:endParaRPr>
          </a:p>
          <a:p>
            <a:pPr algn="r">
              <a:defRPr/>
            </a:pPr>
            <a:r>
              <a:rPr lang="en-US" i="1" dirty="0" smtClean="0">
                <a:solidFill>
                  <a:schemeClr val="tx1"/>
                </a:solidFill>
              </a:rPr>
              <a:t>Understanding by Design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29" name="TextBox 5"/>
          <p:cNvSpPr txBox="1">
            <a:spLocks noChangeArrowheads="1"/>
          </p:cNvSpPr>
          <p:nvPr/>
        </p:nvSpPr>
        <p:spPr bwMode="auto">
          <a:xfrm>
            <a:off x="685800" y="381000"/>
            <a:ext cx="7772400" cy="1016000"/>
          </a:xfrm>
          <a:prstGeom prst="rect">
            <a:avLst/>
          </a:prstGeom>
          <a:noFill/>
          <a:ln w="9525">
            <a:noFill/>
            <a:miter lim="800000"/>
            <a:headEnd/>
            <a:tailEnd/>
          </a:ln>
        </p:spPr>
        <p:txBody>
          <a:bodyPr>
            <a:spAutoFit/>
          </a:bodyPr>
          <a:lstStyle/>
          <a:p>
            <a:pPr algn="ctr"/>
            <a:r>
              <a:rPr lang="en-US" sz="6000">
                <a:latin typeface="Calibri" pitchFamily="34" charset="0"/>
              </a:rPr>
              <a:t>Backward Design</a:t>
            </a:r>
          </a:p>
        </p:txBody>
      </p:sp>
      <p:sp>
        <p:nvSpPr>
          <p:cNvPr id="7" name="TextBox 6"/>
          <p:cNvSpPr txBox="1">
            <a:spLocks noChangeArrowheads="1"/>
          </p:cNvSpPr>
          <p:nvPr/>
        </p:nvSpPr>
        <p:spPr bwMode="auto">
          <a:xfrm>
            <a:off x="762000" y="2133600"/>
            <a:ext cx="6172200" cy="3786188"/>
          </a:xfrm>
          <a:prstGeom prst="rect">
            <a:avLst/>
          </a:prstGeom>
          <a:noFill/>
          <a:ln w="9525">
            <a:noFill/>
            <a:miter lim="800000"/>
            <a:headEnd/>
            <a:tailEnd/>
          </a:ln>
        </p:spPr>
        <p:txBody>
          <a:bodyPr>
            <a:spAutoFit/>
          </a:bodyPr>
          <a:lstStyle/>
          <a:p>
            <a:pPr marL="342900" indent="-342900">
              <a:buFontTx/>
              <a:buAutoNum type="arabicPeriod"/>
            </a:pPr>
            <a:r>
              <a:rPr lang="en-US" sz="4000">
                <a:latin typeface="Calibri" pitchFamily="34" charset="0"/>
              </a:rPr>
              <a:t>Identify the desired results.</a:t>
            </a:r>
          </a:p>
          <a:p>
            <a:pPr marL="342900" indent="-342900">
              <a:buFontTx/>
              <a:buAutoNum type="arabicPeriod"/>
            </a:pPr>
            <a:r>
              <a:rPr lang="en-US" sz="4000">
                <a:latin typeface="Calibri" pitchFamily="34" charset="0"/>
              </a:rPr>
              <a:t>Determine acceptable evidence.</a:t>
            </a:r>
          </a:p>
          <a:p>
            <a:pPr marL="342900" indent="-342900">
              <a:buFontTx/>
              <a:buAutoNum type="arabicPeriod"/>
            </a:pPr>
            <a:r>
              <a:rPr lang="en-US" sz="4000">
                <a:latin typeface="Calibri" pitchFamily="34" charset="0"/>
              </a:rPr>
              <a:t>Plan learning experiences and instruction.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p:cTn id="7" dur="500" fill="hold"/>
                                        <p:tgtEl>
                                          <p:spTgt spid="7">
                                            <p:txEl>
                                              <p:pRg st="0" end="0"/>
                                            </p:txEl>
                                          </p:spTgt>
                                        </p:tgtEl>
                                        <p:attrNameLst>
                                          <p:attrName>ppt_w</p:attrName>
                                        </p:attrNameLst>
                                      </p:cBhvr>
                                      <p:tavLst>
                                        <p:tav tm="0">
                                          <p:val>
                                            <p:strVal val="#ppt_w*0.05"/>
                                          </p:val>
                                        </p:tav>
                                        <p:tav tm="100000">
                                          <p:val>
                                            <p:strVal val="#ppt_w"/>
                                          </p:val>
                                        </p:tav>
                                      </p:tavLst>
                                    </p:anim>
                                    <p:anim calcmode="lin" valueType="num">
                                      <p:cBhvr>
                                        <p:cTn id="8" dur="500" fill="hold"/>
                                        <p:tgtEl>
                                          <p:spTgt spid="7">
                                            <p:txEl>
                                              <p:pRg st="0" end="0"/>
                                            </p:txEl>
                                          </p:spTgt>
                                        </p:tgtEl>
                                        <p:attrNameLst>
                                          <p:attrName>ppt_h</p:attrName>
                                        </p:attrNameLst>
                                      </p:cBhvr>
                                      <p:tavLst>
                                        <p:tav tm="0">
                                          <p:val>
                                            <p:strVal val="#ppt_h"/>
                                          </p:val>
                                        </p:tav>
                                        <p:tav tm="100000">
                                          <p:val>
                                            <p:strVal val="#ppt_h"/>
                                          </p:val>
                                        </p:tav>
                                      </p:tavLst>
                                    </p:anim>
                                    <p:anim calcmode="lin" valueType="num">
                                      <p:cBhvr>
                                        <p:cTn id="9" dur="500" fill="hold"/>
                                        <p:tgtEl>
                                          <p:spTgt spid="7">
                                            <p:txEl>
                                              <p:pRg st="0" end="0"/>
                                            </p:txEl>
                                          </p:spTgt>
                                        </p:tgtEl>
                                        <p:attrNameLst>
                                          <p:attrName>ppt_x</p:attrName>
                                        </p:attrNameLst>
                                      </p:cBhvr>
                                      <p:tavLst>
                                        <p:tav tm="0">
                                          <p:val>
                                            <p:strVal val="#ppt_x-.2"/>
                                          </p:val>
                                        </p:tav>
                                        <p:tav tm="100000">
                                          <p:val>
                                            <p:strVal val="#ppt_x"/>
                                          </p:val>
                                        </p:tav>
                                      </p:tavLst>
                                    </p:anim>
                                    <p:anim calcmode="lin" valueType="num">
                                      <p:cBhvr>
                                        <p:cTn id="10" dur="500" fill="hold"/>
                                        <p:tgtEl>
                                          <p:spTgt spid="7">
                                            <p:txEl>
                                              <p:pRg st="0" end="0"/>
                                            </p:txEl>
                                          </p:spTgt>
                                        </p:tgtEl>
                                        <p:attrNameLst>
                                          <p:attrName>ppt_y</p:attrName>
                                        </p:attrNameLst>
                                      </p:cBhvr>
                                      <p:tavLst>
                                        <p:tav tm="0">
                                          <p:val>
                                            <p:strVal val="#ppt_y"/>
                                          </p:val>
                                        </p:tav>
                                        <p:tav tm="100000">
                                          <p:val>
                                            <p:strVal val="#ppt_y"/>
                                          </p:val>
                                        </p:tav>
                                      </p:tavLst>
                                    </p:anim>
                                    <p:animEffect transition="in" filter="fade">
                                      <p:cBhvr>
                                        <p:cTn id="11" dur="500"/>
                                        <p:tgtEl>
                                          <p:spTgt spid="7">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7">
                                            <p:txEl>
                                              <p:pRg st="1" end="1"/>
                                            </p:txEl>
                                          </p:spTgt>
                                        </p:tgtEl>
                                        <p:attrNameLst>
                                          <p:attrName>style.visibility</p:attrName>
                                        </p:attrNameLst>
                                      </p:cBhvr>
                                      <p:to>
                                        <p:strVal val="visible"/>
                                      </p:to>
                                    </p:set>
                                    <p:anim calcmode="lin" valueType="num">
                                      <p:cBhvr>
                                        <p:cTn id="16" dur="500" fill="hold"/>
                                        <p:tgtEl>
                                          <p:spTgt spid="7">
                                            <p:txEl>
                                              <p:pRg st="1" end="1"/>
                                            </p:txEl>
                                          </p:spTgt>
                                        </p:tgtEl>
                                        <p:attrNameLst>
                                          <p:attrName>ppt_w</p:attrName>
                                        </p:attrNameLst>
                                      </p:cBhvr>
                                      <p:tavLst>
                                        <p:tav tm="0">
                                          <p:val>
                                            <p:strVal val="#ppt_w*0.05"/>
                                          </p:val>
                                        </p:tav>
                                        <p:tav tm="100000">
                                          <p:val>
                                            <p:strVal val="#ppt_w"/>
                                          </p:val>
                                        </p:tav>
                                      </p:tavLst>
                                    </p:anim>
                                    <p:anim calcmode="lin" valueType="num">
                                      <p:cBhvr>
                                        <p:cTn id="17" dur="500" fill="hold"/>
                                        <p:tgtEl>
                                          <p:spTgt spid="7">
                                            <p:txEl>
                                              <p:pRg st="1" end="1"/>
                                            </p:txEl>
                                          </p:spTgt>
                                        </p:tgtEl>
                                        <p:attrNameLst>
                                          <p:attrName>ppt_h</p:attrName>
                                        </p:attrNameLst>
                                      </p:cBhvr>
                                      <p:tavLst>
                                        <p:tav tm="0">
                                          <p:val>
                                            <p:strVal val="#ppt_h"/>
                                          </p:val>
                                        </p:tav>
                                        <p:tav tm="100000">
                                          <p:val>
                                            <p:strVal val="#ppt_h"/>
                                          </p:val>
                                        </p:tav>
                                      </p:tavLst>
                                    </p:anim>
                                    <p:anim calcmode="lin" valueType="num">
                                      <p:cBhvr>
                                        <p:cTn id="18" dur="500" fill="hold"/>
                                        <p:tgtEl>
                                          <p:spTgt spid="7">
                                            <p:txEl>
                                              <p:pRg st="1" end="1"/>
                                            </p:txEl>
                                          </p:spTgt>
                                        </p:tgtEl>
                                        <p:attrNameLst>
                                          <p:attrName>ppt_x</p:attrName>
                                        </p:attrNameLst>
                                      </p:cBhvr>
                                      <p:tavLst>
                                        <p:tav tm="0">
                                          <p:val>
                                            <p:strVal val="#ppt_x-.2"/>
                                          </p:val>
                                        </p:tav>
                                        <p:tav tm="100000">
                                          <p:val>
                                            <p:strVal val="#ppt_x"/>
                                          </p:val>
                                        </p:tav>
                                      </p:tavLst>
                                    </p:anim>
                                    <p:anim calcmode="lin" valueType="num">
                                      <p:cBhvr>
                                        <p:cTn id="19" dur="500" fill="hold"/>
                                        <p:tgtEl>
                                          <p:spTgt spid="7">
                                            <p:txEl>
                                              <p:pRg st="1" end="1"/>
                                            </p:txEl>
                                          </p:spTgt>
                                        </p:tgtEl>
                                        <p:attrNameLst>
                                          <p:attrName>ppt_y</p:attrName>
                                        </p:attrNameLst>
                                      </p:cBhvr>
                                      <p:tavLst>
                                        <p:tav tm="0">
                                          <p:val>
                                            <p:strVal val="#ppt_y"/>
                                          </p:val>
                                        </p:tav>
                                        <p:tav tm="100000">
                                          <p:val>
                                            <p:strVal val="#ppt_y"/>
                                          </p:val>
                                        </p:tav>
                                      </p:tavLst>
                                    </p:anim>
                                    <p:animEffect transition="in" filter="fade">
                                      <p:cBhvr>
                                        <p:cTn id="20" dur="500"/>
                                        <p:tgtEl>
                                          <p:spTgt spid="7">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4" presetClass="entr" presetSubtype="0" accel="100000" fill="hold" nodeType="click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p:cTn id="25" dur="500" fill="hold"/>
                                        <p:tgtEl>
                                          <p:spTgt spid="7">
                                            <p:txEl>
                                              <p:pRg st="2" end="2"/>
                                            </p:txEl>
                                          </p:spTgt>
                                        </p:tgtEl>
                                        <p:attrNameLst>
                                          <p:attrName>ppt_w</p:attrName>
                                        </p:attrNameLst>
                                      </p:cBhvr>
                                      <p:tavLst>
                                        <p:tav tm="0">
                                          <p:val>
                                            <p:strVal val="#ppt_w*0.05"/>
                                          </p:val>
                                        </p:tav>
                                        <p:tav tm="100000">
                                          <p:val>
                                            <p:strVal val="#ppt_w"/>
                                          </p:val>
                                        </p:tav>
                                      </p:tavLst>
                                    </p:anim>
                                    <p:anim calcmode="lin" valueType="num">
                                      <p:cBhvr>
                                        <p:cTn id="26" dur="500" fill="hold"/>
                                        <p:tgtEl>
                                          <p:spTgt spid="7">
                                            <p:txEl>
                                              <p:pRg st="2" end="2"/>
                                            </p:txEl>
                                          </p:spTgt>
                                        </p:tgtEl>
                                        <p:attrNameLst>
                                          <p:attrName>ppt_h</p:attrName>
                                        </p:attrNameLst>
                                      </p:cBhvr>
                                      <p:tavLst>
                                        <p:tav tm="0">
                                          <p:val>
                                            <p:strVal val="#ppt_h"/>
                                          </p:val>
                                        </p:tav>
                                        <p:tav tm="100000">
                                          <p:val>
                                            <p:strVal val="#ppt_h"/>
                                          </p:val>
                                        </p:tav>
                                      </p:tavLst>
                                    </p:anim>
                                    <p:anim calcmode="lin" valueType="num">
                                      <p:cBhvr>
                                        <p:cTn id="27" dur="500" fill="hold"/>
                                        <p:tgtEl>
                                          <p:spTgt spid="7">
                                            <p:txEl>
                                              <p:pRg st="2" end="2"/>
                                            </p:txEl>
                                          </p:spTgt>
                                        </p:tgtEl>
                                        <p:attrNameLst>
                                          <p:attrName>ppt_x</p:attrName>
                                        </p:attrNameLst>
                                      </p:cBhvr>
                                      <p:tavLst>
                                        <p:tav tm="0">
                                          <p:val>
                                            <p:strVal val="#ppt_x-.2"/>
                                          </p:val>
                                        </p:tav>
                                        <p:tav tm="100000">
                                          <p:val>
                                            <p:strVal val="#ppt_x"/>
                                          </p:val>
                                        </p:tav>
                                      </p:tavLst>
                                    </p:anim>
                                    <p:anim calcmode="lin" valueType="num">
                                      <p:cBhvr>
                                        <p:cTn id="28" dur="500" fill="hold"/>
                                        <p:tgtEl>
                                          <p:spTgt spid="7">
                                            <p:txEl>
                                              <p:pRg st="2" end="2"/>
                                            </p:txEl>
                                          </p:spTgt>
                                        </p:tgtEl>
                                        <p:attrNameLst>
                                          <p:attrName>ppt_y</p:attrName>
                                        </p:attrNameLst>
                                      </p:cBhvr>
                                      <p:tavLst>
                                        <p:tav tm="0">
                                          <p:val>
                                            <p:strVal val="#ppt_y"/>
                                          </p:val>
                                        </p:tav>
                                        <p:tav tm="100000">
                                          <p:val>
                                            <p:strVal val="#ppt_y"/>
                                          </p:val>
                                        </p:tav>
                                      </p:tavLst>
                                    </p:anim>
                                    <p:animEffect transition="in" filter="fade">
                                      <p:cBhvr>
                                        <p:cTn id="29"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3" name="TextBox 1"/>
          <p:cNvSpPr txBox="1">
            <a:spLocks noChangeArrowheads="1"/>
          </p:cNvSpPr>
          <p:nvPr/>
        </p:nvSpPr>
        <p:spPr bwMode="auto">
          <a:xfrm>
            <a:off x="762000" y="381000"/>
            <a:ext cx="7620000" cy="830263"/>
          </a:xfrm>
          <a:prstGeom prst="rect">
            <a:avLst/>
          </a:prstGeom>
          <a:noFill/>
          <a:ln w="9525">
            <a:noFill/>
            <a:miter lim="800000"/>
            <a:headEnd/>
            <a:tailEnd/>
          </a:ln>
        </p:spPr>
        <p:txBody>
          <a:bodyPr>
            <a:spAutoFit/>
          </a:bodyPr>
          <a:lstStyle/>
          <a:p>
            <a:pPr algn="ctr"/>
            <a:r>
              <a:rPr lang="en-US" sz="4800">
                <a:latin typeface="Calibri" pitchFamily="34" charset="0"/>
              </a:rPr>
              <a:t>Identify the Desired Results</a:t>
            </a:r>
          </a:p>
        </p:txBody>
      </p:sp>
      <p:sp>
        <p:nvSpPr>
          <p:cNvPr id="23554" name="TextBox 2"/>
          <p:cNvSpPr txBox="1">
            <a:spLocks noChangeArrowheads="1"/>
          </p:cNvSpPr>
          <p:nvPr/>
        </p:nvSpPr>
        <p:spPr bwMode="auto">
          <a:xfrm>
            <a:off x="762000" y="2011363"/>
            <a:ext cx="6019800" cy="3170237"/>
          </a:xfrm>
          <a:prstGeom prst="rect">
            <a:avLst/>
          </a:prstGeom>
          <a:noFill/>
          <a:ln w="9525">
            <a:noFill/>
            <a:miter lim="800000"/>
            <a:headEnd/>
            <a:tailEnd/>
          </a:ln>
        </p:spPr>
        <p:txBody>
          <a:bodyPr>
            <a:spAutoFit/>
          </a:bodyPr>
          <a:lstStyle/>
          <a:p>
            <a:r>
              <a:rPr lang="en-US" sz="4000">
                <a:latin typeface="Calibri" pitchFamily="34" charset="0"/>
              </a:rPr>
              <a:t>Established Goals</a:t>
            </a:r>
          </a:p>
          <a:p>
            <a:r>
              <a:rPr lang="en-US" sz="4000">
                <a:latin typeface="Calibri" pitchFamily="34" charset="0"/>
              </a:rPr>
              <a:t>Understandings</a:t>
            </a:r>
          </a:p>
          <a:p>
            <a:r>
              <a:rPr lang="en-US" sz="4000">
                <a:latin typeface="Calibri" pitchFamily="34" charset="0"/>
              </a:rPr>
              <a:t>Essential Questions</a:t>
            </a:r>
          </a:p>
          <a:p>
            <a:r>
              <a:rPr lang="en-US" sz="4000">
                <a:latin typeface="Calibri" pitchFamily="34" charset="0"/>
              </a:rPr>
              <a:t>Knowledge</a:t>
            </a:r>
          </a:p>
          <a:p>
            <a:r>
              <a:rPr lang="en-US" sz="4000">
                <a:latin typeface="Calibri" pitchFamily="34" charset="0"/>
              </a:rPr>
              <a:t>Skills</a:t>
            </a:r>
          </a:p>
        </p:txBody>
      </p:sp>
      <p:sp>
        <p:nvSpPr>
          <p:cNvPr id="4" name="Right Arrow 3">
            <a:hlinkClick r:id="rId2" action="ppaction://hlinksldjump"/>
          </p:cNvPr>
          <p:cNvSpPr/>
          <p:nvPr/>
        </p:nvSpPr>
        <p:spPr>
          <a:xfrm>
            <a:off x="5257800" y="2209800"/>
            <a:ext cx="762000" cy="381000"/>
          </a:xfrm>
          <a:prstGeom prst="rightArrow">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ight Arrow 4">
            <a:hlinkClick r:id="rId3" action="ppaction://hlinksldjump"/>
          </p:cNvPr>
          <p:cNvSpPr/>
          <p:nvPr/>
        </p:nvSpPr>
        <p:spPr>
          <a:xfrm>
            <a:off x="5257800" y="2819400"/>
            <a:ext cx="762000" cy="381000"/>
          </a:xfrm>
          <a:prstGeom prst="rightArrow">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ight Arrow 5">
            <a:hlinkClick r:id="rId4" action="ppaction://hlinksldjump"/>
          </p:cNvPr>
          <p:cNvSpPr/>
          <p:nvPr/>
        </p:nvSpPr>
        <p:spPr>
          <a:xfrm>
            <a:off x="5257800" y="3429000"/>
            <a:ext cx="762000" cy="381000"/>
          </a:xfrm>
          <a:prstGeom prst="rightArrow">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ight Arrow 6">
            <a:hlinkClick r:id="rId5" action="ppaction://hlinksldjump"/>
          </p:cNvPr>
          <p:cNvSpPr/>
          <p:nvPr/>
        </p:nvSpPr>
        <p:spPr>
          <a:xfrm>
            <a:off x="5257800" y="4038600"/>
            <a:ext cx="762000" cy="381000"/>
          </a:xfrm>
          <a:prstGeom prst="rightArrow">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ight Arrow 7">
            <a:hlinkClick r:id="rId6" action="ppaction://hlinksldjump"/>
          </p:cNvPr>
          <p:cNvSpPr/>
          <p:nvPr/>
        </p:nvSpPr>
        <p:spPr>
          <a:xfrm>
            <a:off x="5257800" y="4648200"/>
            <a:ext cx="762000" cy="381000"/>
          </a:xfrm>
          <a:prstGeom prst="rightArrow">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ight Arrow 8">
            <a:hlinkClick r:id="rId7" action="ppaction://hlinksldjump"/>
          </p:cNvPr>
          <p:cNvSpPr/>
          <p:nvPr/>
        </p:nvSpPr>
        <p:spPr>
          <a:xfrm>
            <a:off x="8153400" y="6324600"/>
            <a:ext cx="762000" cy="381000"/>
          </a:xfrm>
          <a:prstGeom prst="rightArrow">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412</TotalTime>
  <Words>1167</Words>
  <Application>Microsoft Office PowerPoint</Application>
  <PresentationFormat>On-screen Show (4:3)</PresentationFormat>
  <Paragraphs>120</Paragraphs>
  <Slides>21</Slides>
  <Notes>0</Notes>
  <HiddenSlides>0</HiddenSlides>
  <MMClips>0</MMClips>
  <ScaleCrop>false</ScaleCrop>
  <HeadingPairs>
    <vt:vector size="4" baseType="variant">
      <vt:variant>
        <vt:lpstr>Design Template</vt:lpstr>
      </vt:variant>
      <vt:variant>
        <vt:i4>1</vt:i4>
      </vt:variant>
      <vt:variant>
        <vt:lpstr>Slide Titles</vt:lpstr>
      </vt:variant>
      <vt:variant>
        <vt:i4>21</vt:i4>
      </vt:variant>
    </vt:vector>
  </HeadingPairs>
  <TitlesOfParts>
    <vt:vector size="22" baseType="lpstr">
      <vt:lpstr>Office Theme</vt:lpstr>
      <vt:lpstr>Teaching for Understanding</vt:lpstr>
      <vt:lpstr>What does it mean to “understand”?</vt:lpstr>
      <vt:lpstr>Activity-Oriented Planning</vt:lpstr>
      <vt:lpstr>Example of Activity-Oriented    Unit Plan</vt:lpstr>
      <vt:lpstr>What’s wrong?</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vector>
  </TitlesOfParts>
  <Company>DMPS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Teaching for Understanding</dc:title>
  <dc:creator>Carlile, Crista (CURR)</dc:creator>
  <cp:lastModifiedBy>drake.edu</cp:lastModifiedBy>
  <cp:revision>74</cp:revision>
  <dcterms:created xsi:type="dcterms:W3CDTF">2010-03-09T22:43:00Z</dcterms:created>
  <dcterms:modified xsi:type="dcterms:W3CDTF">2010-03-10T01:20:54Z</dcterms:modified>
</cp:coreProperties>
</file>